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87" r:id="rId2"/>
  </p:sldMasterIdLst>
  <p:notesMasterIdLst>
    <p:notesMasterId r:id="rId18"/>
  </p:notesMasterIdLst>
  <p:handoutMasterIdLst>
    <p:handoutMasterId r:id="rId19"/>
  </p:handoutMasterIdLst>
  <p:sldIdLst>
    <p:sldId id="256" r:id="rId3"/>
    <p:sldId id="275" r:id="rId4"/>
    <p:sldId id="276" r:id="rId5"/>
    <p:sldId id="277" r:id="rId6"/>
    <p:sldId id="290" r:id="rId7"/>
    <p:sldId id="297" r:id="rId8"/>
    <p:sldId id="298" r:id="rId9"/>
    <p:sldId id="299" r:id="rId10"/>
    <p:sldId id="279" r:id="rId11"/>
    <p:sldId id="257" r:id="rId12"/>
    <p:sldId id="282" r:id="rId13"/>
    <p:sldId id="295" r:id="rId14"/>
    <p:sldId id="296" r:id="rId15"/>
    <p:sldId id="293" r:id="rId16"/>
    <p:sldId id="274" r:id="rId17"/>
  </p:sldIdLst>
  <p:sldSz cx="9144000" cy="6858000" type="screen4x3"/>
  <p:notesSz cx="7010400" cy="92964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A7A"/>
    <a:srgbClr val="FDF1D7"/>
  </p:clrMru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852" autoAdjust="0"/>
    <p:restoredTop sz="94660"/>
  </p:normalViewPr>
  <p:slideViewPr>
    <p:cSldViewPr>
      <p:cViewPr>
        <p:scale>
          <a:sx n="100" d="100"/>
          <a:sy n="100" d="100"/>
        </p:scale>
        <p:origin x="-402" y="-150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4154888451443712"/>
          <c:y val="0"/>
          <c:w val="0.73339179262736365"/>
          <c:h val="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dPt>
            <c:idx val="6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7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0.24492344706911751"/>
                  <c:y val="-0.10892658638258539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$</a:t>
                    </a:r>
                    <a:r>
                      <a:rPr lang="en-US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446M </a:t>
                    </a:r>
                    <a:r>
                      <a: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FTA New Starts Grant 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5.4861775455638688E-2"/>
                  <c:y val="1.4661239378975935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$41</a:t>
                    </a:r>
                    <a:r>
                      <a:rPr lang="en-US" dirty="0" smtClean="0"/>
                      <a:t>M </a:t>
                    </a:r>
                    <a:r>
                      <a:rPr lang="en-US" dirty="0"/>
                      <a:t>Other Federal 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-5.5908573928258973E-2"/>
                  <c:y val="0.11636178629845184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$</a:t>
                    </a:r>
                    <a:r>
                      <a:rPr lang="en-US" dirty="0" smtClean="0"/>
                      <a:t>132M </a:t>
                    </a:r>
                    <a:r>
                      <a:rPr lang="en-US" dirty="0"/>
                      <a:t>The T 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0"/>
                  <c:y val="-4.6114093692833903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$</a:t>
                    </a:r>
                    <a:r>
                      <a:rPr lang="en-US" dirty="0" smtClean="0"/>
                      <a:t>110M </a:t>
                    </a:r>
                    <a:r>
                      <a:rPr lang="en-US" dirty="0"/>
                      <a:t>Grapevine </a:t>
                    </a:r>
                  </a:p>
                </c:rich>
              </c:tx>
              <c:showVal val="1"/>
            </c:dLbl>
            <c:dLbl>
              <c:idx val="4"/>
              <c:layout>
                <c:manualLayout>
                  <c:x val="1.3301199499595414E-3"/>
                  <c:y val="-5.685728902531252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$</a:t>
                    </a:r>
                    <a:r>
                      <a:rPr lang="en-US" dirty="0"/>
                      <a:t>20M Tarrant County </a:t>
                    </a:r>
                  </a:p>
                </c:rich>
              </c:tx>
              <c:showVal val="1"/>
            </c:dLbl>
            <c:dLbl>
              <c:idx val="5"/>
              <c:layout>
                <c:manualLayout>
                  <c:x val="4.3633202099737527E-2"/>
                  <c:y val="-2.588382973867409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$</a:t>
                    </a:r>
                    <a:r>
                      <a:rPr lang="en-US" dirty="0" smtClean="0"/>
                      <a:t>86M Texas State </a:t>
                    </a:r>
                    <a:r>
                      <a:rPr lang="en-US" dirty="0"/>
                      <a:t>Mobility Fund </a:t>
                    </a:r>
                  </a:p>
                </c:rich>
              </c:tx>
              <c:showVal val="1"/>
            </c:dLbl>
            <c:dLbl>
              <c:idx val="6"/>
              <c:layout>
                <c:manualLayout>
                  <c:x val="0.39961964129483823"/>
                  <c:y val="-1.9018444612231691E-2"/>
                </c:manualLayout>
              </c:layout>
              <c:tx>
                <c:rich>
                  <a:bodyPr/>
                  <a:lstStyle/>
                  <a:p>
                    <a:pPr>
                      <a:defRPr sz="1400" baseline="0"/>
                    </a:pPr>
                    <a:r>
                      <a:rPr lang="en-US" sz="1400" baseline="0" dirty="0" smtClean="0"/>
                      <a:t>$32M </a:t>
                    </a:r>
                    <a:r>
                      <a:rPr lang="en-US" sz="1400" baseline="0" dirty="0"/>
                      <a:t>Dallas-Fort Worth </a:t>
                    </a:r>
                    <a:r>
                      <a:rPr lang="en-US" sz="1400" baseline="0" dirty="0" smtClean="0"/>
                      <a:t>International </a:t>
                    </a:r>
                    <a:r>
                      <a:rPr lang="en-US" sz="1400" baseline="0" dirty="0"/>
                      <a:t>Airport </a:t>
                    </a:r>
                  </a:p>
                </c:rich>
              </c:tx>
              <c:spPr/>
              <c:showVal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Sheet1!$A$2:$A$9</c:f>
              <c:strCache>
                <c:ptCount val="8"/>
                <c:pt idx="0">
                  <c:v>FTA (New Starts Grant)</c:v>
                </c:pt>
                <c:pt idx="1">
                  <c:v>Other Federal</c:v>
                </c:pt>
                <c:pt idx="2">
                  <c:v>The T</c:v>
                </c:pt>
                <c:pt idx="3">
                  <c:v>Grapeving</c:v>
                </c:pt>
                <c:pt idx="4">
                  <c:v>Tarrant County</c:v>
                </c:pt>
                <c:pt idx="5">
                  <c:v>Texas Mobility Fund</c:v>
                </c:pt>
                <c:pt idx="6">
                  <c:v>Regional Toll Revenue</c:v>
                </c:pt>
                <c:pt idx="7">
                  <c:v>Contribution from DFWIA</c:v>
                </c:pt>
              </c:strCache>
            </c:strRef>
          </c:cat>
          <c:val>
            <c:numRef>
              <c:f>Sheet1!$B$2:$B$9</c:f>
              <c:numCache>
                <c:formatCode>"$"#,##0_);[Red]\("$"#,##0\)</c:formatCode>
                <c:ptCount val="8"/>
                <c:pt idx="0">
                  <c:v>446</c:v>
                </c:pt>
                <c:pt idx="1">
                  <c:v>41</c:v>
                </c:pt>
                <c:pt idx="2">
                  <c:v>132</c:v>
                </c:pt>
                <c:pt idx="3">
                  <c:v>110</c:v>
                </c:pt>
                <c:pt idx="4">
                  <c:v>20</c:v>
                </c:pt>
                <c:pt idx="5">
                  <c:v>86</c:v>
                </c:pt>
                <c:pt idx="6">
                  <c:v>25</c:v>
                </c:pt>
                <c:pt idx="7">
                  <c:v>32</c:v>
                </c:pt>
              </c:numCache>
            </c:numRef>
          </c:val>
        </c:ser>
      </c:pie3DChart>
    </c:plotArea>
    <c:plotVisOnly val="1"/>
  </c:chart>
  <c:spPr>
    <a:solidFill>
      <a:schemeClr val="accent3">
        <a:lumMod val="40000"/>
        <a:lumOff val="60000"/>
      </a:schemeClr>
    </a:solidFill>
  </c:spPr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0600844459659954"/>
          <c:y val="1.7022208762366247E-2"/>
          <c:w val="0.89820713035870514"/>
          <c:h val="0.88735967637725044"/>
        </c:manualLayout>
      </c:layout>
      <c:line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rgbClr val="00194C"/>
              </a:solidFill>
            </a:ln>
          </c:spPr>
          <c:marker>
            <c:spPr>
              <a:ln>
                <a:solidFill>
                  <a:srgbClr val="00194C"/>
                </a:solidFill>
              </a:ln>
            </c:spPr>
          </c:marker>
          <c:dLbls>
            <c:dLbl>
              <c:idx val="0"/>
              <c:layout>
                <c:manualLayout>
                  <c:x val="-3.0314047700559246E-2"/>
                  <c:y val="-2.8455077730668282E-2"/>
                </c:manualLayout>
              </c:layout>
              <c:showVal val="1"/>
            </c:dLbl>
            <c:dLbl>
              <c:idx val="1"/>
              <c:layout>
                <c:manualLayout>
                  <c:x val="-4.3478260869565223E-2"/>
                  <c:y val="4.3756309307490374E-2"/>
                </c:manualLayout>
              </c:layout>
              <c:showVal val="1"/>
            </c:dLbl>
            <c:dLbl>
              <c:idx val="2"/>
              <c:layout>
                <c:manualLayout>
                  <c:x val="-4.8973410932329133E-2"/>
                  <c:y val="-2.8663234403391885E-2"/>
                </c:manualLayout>
              </c:layout>
              <c:showVal val="1"/>
            </c:dLbl>
            <c:dLbl>
              <c:idx val="3"/>
              <c:layout>
                <c:manualLayout>
                  <c:x val="-2.7294647951614855E-2"/>
                  <c:y val="1.8240258429234806E-2"/>
                </c:manualLayout>
              </c:layout>
              <c:showVal val="1"/>
            </c:dLbl>
            <c:dLbl>
              <c:idx val="4"/>
              <c:layout>
                <c:manualLayout>
                  <c:x val="-6.7995207120849124E-2"/>
                  <c:y val="-2.5432667070462444E-2"/>
                </c:manualLayout>
              </c:layout>
              <c:showVal val="1"/>
            </c:dLbl>
            <c:dLbl>
              <c:idx val="5"/>
              <c:layout>
                <c:manualLayout>
                  <c:x val="-4.5954125299554768E-2"/>
                  <c:y val="-3.3874823339390271E-2"/>
                </c:manualLayout>
              </c:layout>
              <c:showVal val="1"/>
            </c:dLbl>
            <c:dLbl>
              <c:idx val="6"/>
              <c:layout>
                <c:manualLayout>
                  <c:x val="-3.4118338468561014E-2"/>
                  <c:y val="3.3833232384413672E-2"/>
                </c:manualLayout>
              </c:layout>
              <c:showVal val="1"/>
            </c:dLbl>
            <c:dLbl>
              <c:idx val="7"/>
              <c:layout>
                <c:manualLayout>
                  <c:x val="-3.9251169690745186E-2"/>
                  <c:y val="-3.8878255602665092E-2"/>
                </c:manualLayout>
              </c:layout>
              <c:showVal val="1"/>
            </c:dLbl>
            <c:dLbl>
              <c:idx val="8"/>
              <c:layout>
                <c:manualLayout>
                  <c:x val="-2.0833442694663223E-2"/>
                  <c:y val="3.1269087941847705E-2"/>
                </c:manualLayout>
              </c:layout>
              <c:showVal val="1"/>
            </c:dLbl>
            <c:dLbl>
              <c:idx val="9"/>
              <c:layout>
                <c:manualLayout>
                  <c:x val="-7.7777777777777779E-2"/>
                  <c:y val="-3.1269087941847705E-2"/>
                </c:manualLayout>
              </c:layout>
              <c:showVal val="1"/>
            </c:dLbl>
            <c:dLbl>
              <c:idx val="10"/>
              <c:layout>
                <c:manualLayout>
                  <c:x val="-5.3079767203012669E-2"/>
                  <c:y val="3.6605491621239682E-2"/>
                </c:manualLayout>
              </c:layout>
              <c:showVal val="1"/>
            </c:dLbl>
            <c:dLbl>
              <c:idx val="11"/>
              <c:layout>
                <c:manualLayout>
                  <c:x val="0"/>
                  <c:y val="-2.3410256410256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11,020,228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Val val="1"/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Sheet1!$B$2:$B$13</c:f>
              <c:numCache>
                <c:formatCode>#,##0</c:formatCode>
                <c:ptCount val="12"/>
                <c:pt idx="0">
                  <c:v>8488133</c:v>
                </c:pt>
                <c:pt idx="1">
                  <c:v>8047988</c:v>
                </c:pt>
                <c:pt idx="2">
                  <c:v>8468835</c:v>
                </c:pt>
                <c:pt idx="3">
                  <c:v>8519850</c:v>
                </c:pt>
                <c:pt idx="4">
                  <c:v>9606592</c:v>
                </c:pt>
                <c:pt idx="5">
                  <c:v>10101791</c:v>
                </c:pt>
                <c:pt idx="6">
                  <c:v>10192437</c:v>
                </c:pt>
                <c:pt idx="7">
                  <c:v>10031427</c:v>
                </c:pt>
                <c:pt idx="8">
                  <c:v>10190810</c:v>
                </c:pt>
                <c:pt idx="9">
                  <c:v>10835927</c:v>
                </c:pt>
                <c:pt idx="10">
                  <c:v>10662463</c:v>
                </c:pt>
                <c:pt idx="11">
                  <c:v>11020228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50800">
              <a:solidFill>
                <a:schemeClr val="tx1">
                  <a:lumMod val="50000"/>
                </a:schemeClr>
              </a:solidFill>
            </a:ln>
          </c:spPr>
          <c:marker>
            <c:symbol val="diamond"/>
            <c:size val="12"/>
            <c:spPr>
              <a:solidFill>
                <a:schemeClr val="tx1">
                  <a:lumMod val="50000"/>
                </a:schemeClr>
              </a:solidFill>
            </c:spPr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Sheet1!$C$2:$C$13</c:f>
            </c:numRef>
          </c:val>
        </c:ser>
        <c:marker val="1"/>
        <c:axId val="189850368"/>
        <c:axId val="190013440"/>
      </c:lineChart>
      <c:catAx>
        <c:axId val="1898503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600" b="1">
                <a:solidFill>
                  <a:srgbClr val="1C1C1C"/>
                </a:solidFill>
              </a:defRPr>
            </a:pPr>
            <a:endParaRPr lang="en-US"/>
          </a:p>
        </c:txPr>
        <c:crossAx val="190013440"/>
        <c:crosses val="autoZero"/>
        <c:auto val="1"/>
        <c:lblAlgn val="ctr"/>
        <c:lblOffset val="100"/>
      </c:catAx>
      <c:valAx>
        <c:axId val="190013440"/>
        <c:scaling>
          <c:orientation val="minMax"/>
          <c:min val="50000"/>
        </c:scaling>
        <c:axPos val="l"/>
        <c:majorGridlines/>
        <c:numFmt formatCode="#,##0" sourceLinked="1"/>
        <c:majorTickMark val="none"/>
        <c:tickLblPos val="nextTo"/>
        <c:spPr>
          <a:ln w="10000">
            <a:noFill/>
          </a:ln>
        </c:spPr>
        <c:txPr>
          <a:bodyPr/>
          <a:lstStyle/>
          <a:p>
            <a:pPr>
              <a:defRPr sz="1200" b="1">
                <a:solidFill>
                  <a:srgbClr val="1C1C1C"/>
                </a:solidFill>
              </a:defRPr>
            </a:pPr>
            <a:endParaRPr lang="en-US"/>
          </a:p>
        </c:txPr>
        <c:crossAx val="189850368"/>
        <c:crosses val="autoZero"/>
        <c:crossBetween val="between"/>
      </c:valAx>
      <c:spPr>
        <a:solidFill>
          <a:schemeClr val="accent1">
            <a:tint val="50000"/>
          </a:schemeClr>
        </a:solidFill>
        <a:ln w="10000" cap="flat" cmpd="sng" algn="ctr">
          <a:solidFill>
            <a:schemeClr val="accent1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c:spPr>
    </c:plotArea>
    <c:plotVisOnly val="1"/>
    <c:dispBlanksAs val="zero"/>
  </c:chart>
  <c:spPr>
    <a:gradFill>
      <a:gsLst>
        <a:gs pos="0">
          <a:schemeClr val="bg1">
            <a:lumMod val="65000"/>
          </a:schemeClr>
        </a:gs>
        <a:gs pos="75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B0C062-C57F-4773-AD0D-F38255E3D28B}" type="doc">
      <dgm:prSet loTypeId="urn:microsoft.com/office/officeart/2005/8/layout/arrow2#1" loCatId="process" qsTypeId="urn:microsoft.com/office/officeart/2005/8/quickstyle/simple2#3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6C57C87-EB3B-4EC2-9A41-07DDB6E1CD5F}">
      <dgm:prSet phldrT="[Text]"/>
      <dgm:spPr/>
      <dgm:t>
        <a:bodyPr/>
        <a:lstStyle/>
        <a:p>
          <a:r>
            <a:rPr lang="en-US" b="1" dirty="0" smtClean="0"/>
            <a:t>Included in the President’s FY15 Budget</a:t>
          </a:r>
          <a:endParaRPr lang="en-US" b="1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gm:t>
    </dgm:pt>
    <dgm:pt modelId="{5D1DC240-AF47-483E-BDD5-25D164AF9AD2}" type="parTrans" cxnId="{925307BB-5B35-431F-9DA1-13475E6C4B77}">
      <dgm:prSet/>
      <dgm:spPr/>
      <dgm:t>
        <a:bodyPr/>
        <a:lstStyle/>
        <a:p>
          <a:endParaRPr lang="en-US"/>
        </a:p>
      </dgm:t>
    </dgm:pt>
    <dgm:pt modelId="{22F632CD-20B4-4C6C-851D-A0DA6FD61C5D}" type="sibTrans" cxnId="{925307BB-5B35-431F-9DA1-13475E6C4B77}">
      <dgm:prSet/>
      <dgm:spPr/>
      <dgm:t>
        <a:bodyPr/>
        <a:lstStyle/>
        <a:p>
          <a:endParaRPr lang="en-US"/>
        </a:p>
      </dgm:t>
    </dgm:pt>
    <dgm:pt modelId="{47E7A2FA-4BD5-4DEC-9F96-BCA4BBA47DCF}">
      <dgm:prSet phldrT="[Text]"/>
      <dgm:spPr/>
      <dgm:t>
        <a:bodyPr/>
        <a:lstStyle/>
        <a:p>
          <a:r>
            <a:rPr lang="en-US" b="1" dirty="0" smtClean="0"/>
            <a:t>FY15 New Starts rating Medium-High</a:t>
          </a:r>
          <a:endParaRPr lang="en-US" b="1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gm:t>
    </dgm:pt>
    <dgm:pt modelId="{8B3FB3DE-869F-44EA-939A-EB85E6D38D01}" type="parTrans" cxnId="{34AAA809-0B3A-4EEC-AF99-BC937D6DC898}">
      <dgm:prSet/>
      <dgm:spPr/>
      <dgm:t>
        <a:bodyPr/>
        <a:lstStyle/>
        <a:p>
          <a:endParaRPr lang="en-US"/>
        </a:p>
      </dgm:t>
    </dgm:pt>
    <dgm:pt modelId="{996E13EC-AFA1-4AAC-A0C4-087C617FF2D9}" type="sibTrans" cxnId="{34AAA809-0B3A-4EEC-AF99-BC937D6DC898}">
      <dgm:prSet/>
      <dgm:spPr/>
      <dgm:t>
        <a:bodyPr/>
        <a:lstStyle/>
        <a:p>
          <a:endParaRPr lang="en-US"/>
        </a:p>
      </dgm:t>
    </dgm:pt>
    <dgm:pt modelId="{A12E24BB-B2D1-46CB-A03A-16612625C6D9}">
      <dgm:prSet phldrT="[Text]"/>
      <dgm:spPr/>
      <dgm:t>
        <a:bodyPr/>
        <a:lstStyle/>
        <a:p>
          <a:r>
            <a:rPr lang="en-US" b="1" dirty="0" smtClean="0"/>
            <a:t>FY16 New Starts Annual Update submitted and under evaluation by the FTA</a:t>
          </a:r>
          <a:endParaRPr lang="en-US" b="1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gm:t>
    </dgm:pt>
    <dgm:pt modelId="{7B556FFC-7709-44C1-B4BC-586D0EBBD1C9}" type="parTrans" cxnId="{94D561A6-8F1D-4D66-A563-4B89F9A5BBB1}">
      <dgm:prSet/>
      <dgm:spPr/>
      <dgm:t>
        <a:bodyPr/>
        <a:lstStyle/>
        <a:p>
          <a:endParaRPr lang="en-US"/>
        </a:p>
      </dgm:t>
    </dgm:pt>
    <dgm:pt modelId="{9A6810F2-A473-4C4E-91CC-7ED8BF0F5902}" type="sibTrans" cxnId="{94D561A6-8F1D-4D66-A563-4B89F9A5BBB1}">
      <dgm:prSet/>
      <dgm:spPr/>
      <dgm:t>
        <a:bodyPr/>
        <a:lstStyle/>
        <a:p>
          <a:endParaRPr lang="en-US"/>
        </a:p>
      </dgm:t>
    </dgm:pt>
    <dgm:pt modelId="{7702F23C-8B74-4E81-878F-FC4D4E811F20}" type="pres">
      <dgm:prSet presAssocID="{C6B0C062-C57F-4773-AD0D-F38255E3D28B}" presName="arrowDiagram" presStyleCnt="0">
        <dgm:presLayoutVars>
          <dgm:chMax val="5"/>
        </dgm:presLayoutVars>
      </dgm:prSet>
      <dgm:spPr/>
      <dgm:t>
        <a:bodyPr/>
        <a:lstStyle/>
        <a:p>
          <a:endParaRPr lang="en-US"/>
        </a:p>
      </dgm:t>
    </dgm:pt>
    <dgm:pt modelId="{8D8196B2-8690-410B-88DD-58E36C1508F0}" type="pres">
      <dgm:prSet presAssocID="{C6B0C062-C57F-4773-AD0D-F38255E3D28B}" presName="arrow" presStyleLbl="bgShp" presStyleIdx="0" presStyleCnt="1" custLinFactNeighborX="37" custLinFactNeighborY="-69"/>
      <dgm:spPr>
        <a:solidFill>
          <a:schemeClr val="accent3">
            <a:lumMod val="75000"/>
          </a:schemeClr>
        </a:solidFill>
      </dgm:spPr>
    </dgm:pt>
    <dgm:pt modelId="{925DF700-175B-486E-8CDB-3F5523B469B9}" type="pres">
      <dgm:prSet presAssocID="{C6B0C062-C57F-4773-AD0D-F38255E3D28B}" presName="arrowDiagram3" presStyleCnt="0"/>
      <dgm:spPr/>
    </dgm:pt>
    <dgm:pt modelId="{77EE22B3-CA06-42EE-A4F0-16D4F2D463EA}" type="pres">
      <dgm:prSet presAssocID="{96C57C87-EB3B-4EC2-9A41-07DDB6E1CD5F}" presName="textBox3a" presStyleLbl="revTx" presStyleIdx="0" presStyleCnt="3" custScaleY="87049" custLinFactNeighborX="48025" custLinFactNeighborY="-328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9448E3-A923-4562-82EE-2D6547A66745}" type="pres">
      <dgm:prSet presAssocID="{96C57C87-EB3B-4EC2-9A41-07DDB6E1CD5F}" presName="bullet3a" presStyleLbl="node1" presStyleIdx="0" presStyleCnt="3" custLinFactX="-103684" custLinFactY="100000" custLinFactNeighborX="-200000" custLinFactNeighborY="166130"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927F647F-96BC-4E61-884C-3053C7634AF5}" type="pres">
      <dgm:prSet presAssocID="{47E7A2FA-4BD5-4DEC-9F96-BCA4BBA47DCF}" presName="textBox3b" presStyleLbl="revTx" presStyleIdx="1" presStyleCnt="3" custLinFactNeighborX="30343" custLinFactNeighborY="19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51A7F7-D190-40A1-8F89-9DF82761F331}" type="pres">
      <dgm:prSet presAssocID="{47E7A2FA-4BD5-4DEC-9F96-BCA4BBA47DCF}" presName="bullet3b" presStyleLbl="node1" presStyleIdx="1" presStyleCnt="3" custScaleX="115924" custScaleY="115924" custLinFactX="-100000" custLinFactY="67782" custLinFactNeighborX="-132461" custLinFactNeighborY="100000"/>
      <dgm:spPr>
        <a:solidFill>
          <a:srgbClr val="C00000"/>
        </a:solidFill>
      </dgm:spPr>
    </dgm:pt>
    <dgm:pt modelId="{912F4A56-954F-4116-820A-78B7D54C1BDB}" type="pres">
      <dgm:prSet presAssocID="{A12E24BB-B2D1-46CB-A03A-16612625C6D9}" presName="textBox3c" presStyleLbl="revTx" presStyleIdx="2" presStyleCnt="3" custLinFactNeighborX="6513" custLinFactNeighborY="68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71A12-A6B6-4197-A0E8-04E68C73C293}" type="pres">
      <dgm:prSet presAssocID="{A12E24BB-B2D1-46CB-A03A-16612625C6D9}" presName="bullet3c" presStyleLbl="node1" presStyleIdx="2" presStyleCnt="3" custLinFactX="-136669" custLinFactY="85559" custLinFactNeighborX="-200000" custLinFactNeighborY="100000"/>
      <dgm:spPr>
        <a:solidFill>
          <a:srgbClr val="C00000"/>
        </a:solidFill>
      </dgm:spPr>
      <dgm:t>
        <a:bodyPr/>
        <a:lstStyle/>
        <a:p>
          <a:endParaRPr lang="en-US"/>
        </a:p>
      </dgm:t>
    </dgm:pt>
  </dgm:ptLst>
  <dgm:cxnLst>
    <dgm:cxn modelId="{DF608174-C0D6-4C61-809C-83BDD5F5EE5C}" type="presOf" srcId="{A12E24BB-B2D1-46CB-A03A-16612625C6D9}" destId="{912F4A56-954F-4116-820A-78B7D54C1BDB}" srcOrd="0" destOrd="0" presId="urn:microsoft.com/office/officeart/2005/8/layout/arrow2#1"/>
    <dgm:cxn modelId="{2AEBA553-7D6F-4E82-A731-973F6C4DDA3D}" type="presOf" srcId="{96C57C87-EB3B-4EC2-9A41-07DDB6E1CD5F}" destId="{77EE22B3-CA06-42EE-A4F0-16D4F2D463EA}" srcOrd="0" destOrd="0" presId="urn:microsoft.com/office/officeart/2005/8/layout/arrow2#1"/>
    <dgm:cxn modelId="{F72958E5-04B3-4FCA-89E9-D847BC0E004D}" type="presOf" srcId="{47E7A2FA-4BD5-4DEC-9F96-BCA4BBA47DCF}" destId="{927F647F-96BC-4E61-884C-3053C7634AF5}" srcOrd="0" destOrd="0" presId="urn:microsoft.com/office/officeart/2005/8/layout/arrow2#1"/>
    <dgm:cxn modelId="{09D818D4-DC36-458F-BAFC-9CA110970CE1}" type="presOf" srcId="{C6B0C062-C57F-4773-AD0D-F38255E3D28B}" destId="{7702F23C-8B74-4E81-878F-FC4D4E811F20}" srcOrd="0" destOrd="0" presId="urn:microsoft.com/office/officeart/2005/8/layout/arrow2#1"/>
    <dgm:cxn modelId="{34AAA809-0B3A-4EEC-AF99-BC937D6DC898}" srcId="{C6B0C062-C57F-4773-AD0D-F38255E3D28B}" destId="{47E7A2FA-4BD5-4DEC-9F96-BCA4BBA47DCF}" srcOrd="1" destOrd="0" parTransId="{8B3FB3DE-869F-44EA-939A-EB85E6D38D01}" sibTransId="{996E13EC-AFA1-4AAC-A0C4-087C617FF2D9}"/>
    <dgm:cxn modelId="{925307BB-5B35-431F-9DA1-13475E6C4B77}" srcId="{C6B0C062-C57F-4773-AD0D-F38255E3D28B}" destId="{96C57C87-EB3B-4EC2-9A41-07DDB6E1CD5F}" srcOrd="0" destOrd="0" parTransId="{5D1DC240-AF47-483E-BDD5-25D164AF9AD2}" sibTransId="{22F632CD-20B4-4C6C-851D-A0DA6FD61C5D}"/>
    <dgm:cxn modelId="{94D561A6-8F1D-4D66-A563-4B89F9A5BBB1}" srcId="{C6B0C062-C57F-4773-AD0D-F38255E3D28B}" destId="{A12E24BB-B2D1-46CB-A03A-16612625C6D9}" srcOrd="2" destOrd="0" parTransId="{7B556FFC-7709-44C1-B4BC-586D0EBBD1C9}" sibTransId="{9A6810F2-A473-4C4E-91CC-7ED8BF0F5902}"/>
    <dgm:cxn modelId="{1CAD6577-1F02-414F-A840-82C81E289594}" type="presParOf" srcId="{7702F23C-8B74-4E81-878F-FC4D4E811F20}" destId="{8D8196B2-8690-410B-88DD-58E36C1508F0}" srcOrd="0" destOrd="0" presId="urn:microsoft.com/office/officeart/2005/8/layout/arrow2#1"/>
    <dgm:cxn modelId="{E747CB3B-DFA7-4CAF-B449-7E5F47EB7B98}" type="presParOf" srcId="{7702F23C-8B74-4E81-878F-FC4D4E811F20}" destId="{925DF700-175B-486E-8CDB-3F5523B469B9}" srcOrd="1" destOrd="0" presId="urn:microsoft.com/office/officeart/2005/8/layout/arrow2#1"/>
    <dgm:cxn modelId="{A8FC42EA-1BDC-4FBA-80B9-1CB072643C89}" type="presParOf" srcId="{925DF700-175B-486E-8CDB-3F5523B469B9}" destId="{77EE22B3-CA06-42EE-A4F0-16D4F2D463EA}" srcOrd="0" destOrd="0" presId="urn:microsoft.com/office/officeart/2005/8/layout/arrow2#1"/>
    <dgm:cxn modelId="{09BD4610-98E5-4F77-A220-EE5C50E24D67}" type="presParOf" srcId="{925DF700-175B-486E-8CDB-3F5523B469B9}" destId="{FD9448E3-A923-4562-82EE-2D6547A66745}" srcOrd="1" destOrd="0" presId="urn:microsoft.com/office/officeart/2005/8/layout/arrow2#1"/>
    <dgm:cxn modelId="{7DE64C7F-88A6-4461-AC9F-11256F689D25}" type="presParOf" srcId="{925DF700-175B-486E-8CDB-3F5523B469B9}" destId="{927F647F-96BC-4E61-884C-3053C7634AF5}" srcOrd="2" destOrd="0" presId="urn:microsoft.com/office/officeart/2005/8/layout/arrow2#1"/>
    <dgm:cxn modelId="{39211DA0-3D56-473A-8149-AFBFB16169BD}" type="presParOf" srcId="{925DF700-175B-486E-8CDB-3F5523B469B9}" destId="{FE51A7F7-D190-40A1-8F89-9DF82761F331}" srcOrd="3" destOrd="0" presId="urn:microsoft.com/office/officeart/2005/8/layout/arrow2#1"/>
    <dgm:cxn modelId="{FB3F0E74-2B63-4840-83E7-AA32215F9CCD}" type="presParOf" srcId="{925DF700-175B-486E-8CDB-3F5523B469B9}" destId="{912F4A56-954F-4116-820A-78B7D54C1BDB}" srcOrd="4" destOrd="0" presId="urn:microsoft.com/office/officeart/2005/8/layout/arrow2#1"/>
    <dgm:cxn modelId="{C059F0F3-C1EE-49CE-BDF4-E09C7C5E730E}" type="presParOf" srcId="{925DF700-175B-486E-8CDB-3F5523B469B9}" destId="{87971A12-A6B6-4197-A0E8-04E68C73C293}" srcOrd="5" destOrd="0" presId="urn:microsoft.com/office/officeart/2005/8/layout/arrow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81449A-290C-441C-80E1-D7DA1712164E}" type="doc">
      <dgm:prSet loTypeId="urn:microsoft.com/office/officeart/2005/8/layout/radial6" loCatId="relationship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488BA15-59D7-45AA-AD5F-E56ADCEF42B4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Mobile Meetings</a:t>
          </a:r>
          <a:endParaRPr lang="en-US" sz="2000" dirty="0">
            <a:solidFill>
              <a:schemeClr val="bg1"/>
            </a:solidFill>
          </a:endParaRPr>
        </a:p>
      </dgm:t>
    </dgm:pt>
    <dgm:pt modelId="{10EF1859-804A-4363-9736-BF1ADB09F448}" type="parTrans" cxnId="{49A5EE44-6992-4E6F-A1D2-AE799267F166}">
      <dgm:prSet/>
      <dgm:spPr/>
      <dgm:t>
        <a:bodyPr/>
        <a:lstStyle/>
        <a:p>
          <a:endParaRPr lang="en-US"/>
        </a:p>
      </dgm:t>
    </dgm:pt>
    <dgm:pt modelId="{19A3564C-045D-49A8-8FA2-425BB3DD7093}" type="sibTrans" cxnId="{49A5EE44-6992-4E6F-A1D2-AE799267F166}">
      <dgm:prSet/>
      <dgm:spPr>
        <a:solidFill>
          <a:srgbClr val="FF0000"/>
        </a:solidFill>
        <a:ln>
          <a:solidFill>
            <a:srgbClr val="FFC000"/>
          </a:solidFill>
        </a:ln>
      </dgm:spPr>
      <dgm:t>
        <a:bodyPr/>
        <a:lstStyle/>
        <a:p>
          <a:endParaRPr lang="en-US"/>
        </a:p>
      </dgm:t>
    </dgm:pt>
    <dgm:pt modelId="{F443BC3E-29ED-4A1D-A68E-A1F59373A216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Public Meetings</a:t>
          </a:r>
          <a:endParaRPr lang="en-US" sz="2000" dirty="0">
            <a:solidFill>
              <a:schemeClr val="bg1"/>
            </a:solidFill>
          </a:endParaRPr>
        </a:p>
      </dgm:t>
    </dgm:pt>
    <dgm:pt modelId="{6FB58515-2DA2-4A5A-9D1A-FC8970511A98}" type="parTrans" cxnId="{F54F552E-B508-423F-86CC-178C833A23CF}">
      <dgm:prSet/>
      <dgm:spPr/>
      <dgm:t>
        <a:bodyPr/>
        <a:lstStyle/>
        <a:p>
          <a:endParaRPr lang="en-US"/>
        </a:p>
      </dgm:t>
    </dgm:pt>
    <dgm:pt modelId="{62B11C3F-1FBB-40EF-9982-A3C9370C6583}" type="sibTrans" cxnId="{F54F552E-B508-423F-86CC-178C833A23CF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CF5DEDEC-DB79-4172-AE81-51974C21F708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Mind Mixer</a:t>
          </a:r>
          <a:endParaRPr lang="en-US" sz="2000" dirty="0">
            <a:solidFill>
              <a:schemeClr val="bg1"/>
            </a:solidFill>
          </a:endParaRPr>
        </a:p>
      </dgm:t>
    </dgm:pt>
    <dgm:pt modelId="{595B8D11-6DBB-416C-BFB8-7221DD7C4BFE}" type="parTrans" cxnId="{0E5061FC-D85B-444B-82E1-C6D353E1DDBA}">
      <dgm:prSet/>
      <dgm:spPr/>
      <dgm:t>
        <a:bodyPr/>
        <a:lstStyle/>
        <a:p>
          <a:endParaRPr lang="en-US"/>
        </a:p>
      </dgm:t>
    </dgm:pt>
    <dgm:pt modelId="{A8F31B65-6FE1-4027-940C-54DBA4BEB51C}" type="sibTrans" cxnId="{0E5061FC-D85B-444B-82E1-C6D353E1DDBA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4BE86BD5-8187-429B-BFC9-BCE78A6BD7E6}">
      <dgm:prSet phldrT="[Text]" custT="1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Social Media</a:t>
          </a:r>
          <a:endParaRPr lang="en-US" sz="2000" dirty="0">
            <a:solidFill>
              <a:schemeClr val="bg1"/>
            </a:solidFill>
          </a:endParaRPr>
        </a:p>
      </dgm:t>
    </dgm:pt>
    <dgm:pt modelId="{CD9BB5F4-27F6-450D-A881-61054F36D60E}" type="parTrans" cxnId="{2C4E99E7-5BE0-4547-926B-410DA0A5F7A4}">
      <dgm:prSet/>
      <dgm:spPr/>
      <dgm:t>
        <a:bodyPr/>
        <a:lstStyle/>
        <a:p>
          <a:endParaRPr lang="en-US"/>
        </a:p>
      </dgm:t>
    </dgm:pt>
    <dgm:pt modelId="{49F5220B-E3D5-4950-9616-8EE94966AB73}" type="sibTrans" cxnId="{2C4E99E7-5BE0-4547-926B-410DA0A5F7A4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92DD779F-DD33-4E26-BA9A-05350D51AA01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Community Involvement</a:t>
          </a:r>
          <a:endParaRPr lang="en-US" sz="2000" b="1" dirty="0">
            <a:solidFill>
              <a:schemeClr val="bg1"/>
            </a:solidFill>
          </a:endParaRPr>
        </a:p>
      </dgm:t>
    </dgm:pt>
    <dgm:pt modelId="{A1D0128D-0839-437F-9C97-288C2D9C4613}" type="sibTrans" cxnId="{37B3D933-3D78-4AD2-8D69-5045B11E9BDB}">
      <dgm:prSet/>
      <dgm:spPr/>
      <dgm:t>
        <a:bodyPr/>
        <a:lstStyle/>
        <a:p>
          <a:endParaRPr lang="en-US"/>
        </a:p>
      </dgm:t>
    </dgm:pt>
    <dgm:pt modelId="{84AC8DB8-B5B2-492F-BA50-1253B3152A86}" type="parTrans" cxnId="{37B3D933-3D78-4AD2-8D69-5045B11E9BDB}">
      <dgm:prSet/>
      <dgm:spPr/>
      <dgm:t>
        <a:bodyPr/>
        <a:lstStyle/>
        <a:p>
          <a:endParaRPr lang="en-US"/>
        </a:p>
      </dgm:t>
    </dgm:pt>
    <dgm:pt modelId="{89B15606-0F9F-4FBA-A7CE-1C286FD55450}" type="pres">
      <dgm:prSet presAssocID="{3B81449A-290C-441C-80E1-D7DA1712164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2E73EE-24D4-4DB4-8FF0-A47C0C68BBFA}" type="pres">
      <dgm:prSet presAssocID="{92DD779F-DD33-4E26-BA9A-05350D51AA01}" presName="centerShape" presStyleLbl="node0" presStyleIdx="0" presStyleCnt="1" custScaleX="149991" custScaleY="132345"/>
      <dgm:spPr/>
      <dgm:t>
        <a:bodyPr/>
        <a:lstStyle/>
        <a:p>
          <a:endParaRPr lang="en-US"/>
        </a:p>
      </dgm:t>
    </dgm:pt>
    <dgm:pt modelId="{3FC77892-B106-4033-B47C-1B1CC63799BC}" type="pres">
      <dgm:prSet presAssocID="{9488BA15-59D7-45AA-AD5F-E56ADCEF42B4}" presName="node" presStyleLbl="node1" presStyleIdx="0" presStyleCnt="4" custScaleX="1386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A81CD6-CC39-4881-AB28-AB00110CED5B}" type="pres">
      <dgm:prSet presAssocID="{9488BA15-59D7-45AA-AD5F-E56ADCEF42B4}" presName="dummy" presStyleCnt="0"/>
      <dgm:spPr/>
    </dgm:pt>
    <dgm:pt modelId="{E5DFE85B-13C1-4D44-862D-9CC7DA5EB7F2}" type="pres">
      <dgm:prSet presAssocID="{19A3564C-045D-49A8-8FA2-425BB3DD7093}" presName="sibTrans" presStyleLbl="sibTrans2D1" presStyleIdx="0" presStyleCnt="4" custLinFactNeighborX="3257" custLinFactNeighborY="-2146"/>
      <dgm:spPr/>
      <dgm:t>
        <a:bodyPr/>
        <a:lstStyle/>
        <a:p>
          <a:endParaRPr lang="en-US"/>
        </a:p>
      </dgm:t>
    </dgm:pt>
    <dgm:pt modelId="{369AF8CE-AD78-4B1A-9F2F-AE65BBFFC38E}" type="pres">
      <dgm:prSet presAssocID="{4BE86BD5-8187-429B-BFC9-BCE78A6BD7E6}" presName="node" presStyleLbl="node1" presStyleIdx="1" presStyleCnt="4" custRadScaleRad="116492" custRadScaleInc="13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33C7F6-CF34-4906-8D9C-115EBF1F29FE}" type="pres">
      <dgm:prSet presAssocID="{4BE86BD5-8187-429B-BFC9-BCE78A6BD7E6}" presName="dummy" presStyleCnt="0"/>
      <dgm:spPr/>
    </dgm:pt>
    <dgm:pt modelId="{17E9C7C6-858E-4DE3-A4E5-47173874D7BE}" type="pres">
      <dgm:prSet presAssocID="{49F5220B-E3D5-4950-9616-8EE94966AB73}" presName="sibTrans" presStyleLbl="sibTrans2D1" presStyleIdx="1" presStyleCnt="4" custLinFactNeighborX="3366" custLinFactNeighborY="2602"/>
      <dgm:spPr/>
      <dgm:t>
        <a:bodyPr/>
        <a:lstStyle/>
        <a:p>
          <a:endParaRPr lang="en-US"/>
        </a:p>
      </dgm:t>
    </dgm:pt>
    <dgm:pt modelId="{94BA14E4-0E1C-4C12-80F4-89931A1DC8B3}" type="pres">
      <dgm:prSet presAssocID="{F443BC3E-29ED-4A1D-A68E-A1F59373A216}" presName="node" presStyleLbl="node1" presStyleIdx="2" presStyleCnt="4" custScaleX="138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E5FAB2-8404-4303-B245-B64CCF525A15}" type="pres">
      <dgm:prSet presAssocID="{F443BC3E-29ED-4A1D-A68E-A1F59373A216}" presName="dummy" presStyleCnt="0"/>
      <dgm:spPr/>
    </dgm:pt>
    <dgm:pt modelId="{21D4D8EE-940E-44DA-892C-795565753B1E}" type="pres">
      <dgm:prSet presAssocID="{62B11C3F-1FBB-40EF-9982-A3C9370C6583}" presName="sibTrans" presStyleLbl="sibTrans2D1" presStyleIdx="2" presStyleCnt="4" custScaleX="113712" custScaleY="105658"/>
      <dgm:spPr/>
      <dgm:t>
        <a:bodyPr/>
        <a:lstStyle/>
        <a:p>
          <a:endParaRPr lang="en-US"/>
        </a:p>
      </dgm:t>
    </dgm:pt>
    <dgm:pt modelId="{694BF176-21A5-4EEF-82E7-4F6876BBEEA9}" type="pres">
      <dgm:prSet presAssocID="{CF5DEDEC-DB79-4172-AE81-51974C21F708}" presName="node" presStyleLbl="node1" presStyleIdx="3" presStyleCnt="4" custRadScaleRad="112605" custRadScaleInc="4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970FBF-59A0-4520-94F5-9EDFB87E2C30}" type="pres">
      <dgm:prSet presAssocID="{CF5DEDEC-DB79-4172-AE81-51974C21F708}" presName="dummy" presStyleCnt="0"/>
      <dgm:spPr/>
    </dgm:pt>
    <dgm:pt modelId="{ACFFF63E-07BD-404F-AFD9-E6E295D53220}" type="pres">
      <dgm:prSet presAssocID="{A8F31B65-6FE1-4027-940C-54DBA4BEB51C}" presName="sibTrans" presStyleLbl="sibTrans2D1" presStyleIdx="3" presStyleCnt="4" custLinFactNeighborX="-4800" custLinFactNeighborY="-2439"/>
      <dgm:spPr/>
      <dgm:t>
        <a:bodyPr/>
        <a:lstStyle/>
        <a:p>
          <a:endParaRPr lang="en-US"/>
        </a:p>
      </dgm:t>
    </dgm:pt>
  </dgm:ptLst>
  <dgm:cxnLst>
    <dgm:cxn modelId="{5176A26B-283A-4762-9B5D-4F31C45D8F81}" type="presOf" srcId="{19A3564C-045D-49A8-8FA2-425BB3DD7093}" destId="{E5DFE85B-13C1-4D44-862D-9CC7DA5EB7F2}" srcOrd="0" destOrd="0" presId="urn:microsoft.com/office/officeart/2005/8/layout/radial6"/>
    <dgm:cxn modelId="{E4BCA99D-D6BB-4163-A946-B3343C1240D6}" type="presOf" srcId="{CF5DEDEC-DB79-4172-AE81-51974C21F708}" destId="{694BF176-21A5-4EEF-82E7-4F6876BBEEA9}" srcOrd="0" destOrd="0" presId="urn:microsoft.com/office/officeart/2005/8/layout/radial6"/>
    <dgm:cxn modelId="{BAC7936D-651F-4E2E-9E6A-C1FA6D6B4E79}" type="presOf" srcId="{4BE86BD5-8187-429B-BFC9-BCE78A6BD7E6}" destId="{369AF8CE-AD78-4B1A-9F2F-AE65BBFFC38E}" srcOrd="0" destOrd="0" presId="urn:microsoft.com/office/officeart/2005/8/layout/radial6"/>
    <dgm:cxn modelId="{37B3D933-3D78-4AD2-8D69-5045B11E9BDB}" srcId="{3B81449A-290C-441C-80E1-D7DA1712164E}" destId="{92DD779F-DD33-4E26-BA9A-05350D51AA01}" srcOrd="0" destOrd="0" parTransId="{84AC8DB8-B5B2-492F-BA50-1253B3152A86}" sibTransId="{A1D0128D-0839-437F-9C97-288C2D9C4613}"/>
    <dgm:cxn modelId="{2C4E99E7-5BE0-4547-926B-410DA0A5F7A4}" srcId="{92DD779F-DD33-4E26-BA9A-05350D51AA01}" destId="{4BE86BD5-8187-429B-BFC9-BCE78A6BD7E6}" srcOrd="1" destOrd="0" parTransId="{CD9BB5F4-27F6-450D-A881-61054F36D60E}" sibTransId="{49F5220B-E3D5-4950-9616-8EE94966AB73}"/>
    <dgm:cxn modelId="{49A5EE44-6992-4E6F-A1D2-AE799267F166}" srcId="{92DD779F-DD33-4E26-BA9A-05350D51AA01}" destId="{9488BA15-59D7-45AA-AD5F-E56ADCEF42B4}" srcOrd="0" destOrd="0" parTransId="{10EF1859-804A-4363-9736-BF1ADB09F448}" sibTransId="{19A3564C-045D-49A8-8FA2-425BB3DD7093}"/>
    <dgm:cxn modelId="{0E5061FC-D85B-444B-82E1-C6D353E1DDBA}" srcId="{92DD779F-DD33-4E26-BA9A-05350D51AA01}" destId="{CF5DEDEC-DB79-4172-AE81-51974C21F708}" srcOrd="3" destOrd="0" parTransId="{595B8D11-6DBB-416C-BFB8-7221DD7C4BFE}" sibTransId="{A8F31B65-6FE1-4027-940C-54DBA4BEB51C}"/>
    <dgm:cxn modelId="{69A78522-4379-4B5F-BAE5-2C96B1F26EB0}" type="presOf" srcId="{49F5220B-E3D5-4950-9616-8EE94966AB73}" destId="{17E9C7C6-858E-4DE3-A4E5-47173874D7BE}" srcOrd="0" destOrd="0" presId="urn:microsoft.com/office/officeart/2005/8/layout/radial6"/>
    <dgm:cxn modelId="{A641043F-0513-474B-8888-A1E99A8DD3A3}" type="presOf" srcId="{92DD779F-DD33-4E26-BA9A-05350D51AA01}" destId="{052E73EE-24D4-4DB4-8FF0-A47C0C68BBFA}" srcOrd="0" destOrd="0" presId="urn:microsoft.com/office/officeart/2005/8/layout/radial6"/>
    <dgm:cxn modelId="{F54F552E-B508-423F-86CC-178C833A23CF}" srcId="{92DD779F-DD33-4E26-BA9A-05350D51AA01}" destId="{F443BC3E-29ED-4A1D-A68E-A1F59373A216}" srcOrd="2" destOrd="0" parTransId="{6FB58515-2DA2-4A5A-9D1A-FC8970511A98}" sibTransId="{62B11C3F-1FBB-40EF-9982-A3C9370C6583}"/>
    <dgm:cxn modelId="{60B614BB-96EB-4D07-BA0D-1A1C2E79B3F7}" type="presOf" srcId="{62B11C3F-1FBB-40EF-9982-A3C9370C6583}" destId="{21D4D8EE-940E-44DA-892C-795565753B1E}" srcOrd="0" destOrd="0" presId="urn:microsoft.com/office/officeart/2005/8/layout/radial6"/>
    <dgm:cxn modelId="{FFB4D925-4E84-445F-AA01-8CB3D886AAE4}" type="presOf" srcId="{F443BC3E-29ED-4A1D-A68E-A1F59373A216}" destId="{94BA14E4-0E1C-4C12-80F4-89931A1DC8B3}" srcOrd="0" destOrd="0" presId="urn:microsoft.com/office/officeart/2005/8/layout/radial6"/>
    <dgm:cxn modelId="{E21E84DB-6866-4E95-8FE5-8E141D034F18}" type="presOf" srcId="{3B81449A-290C-441C-80E1-D7DA1712164E}" destId="{89B15606-0F9F-4FBA-A7CE-1C286FD55450}" srcOrd="0" destOrd="0" presId="urn:microsoft.com/office/officeart/2005/8/layout/radial6"/>
    <dgm:cxn modelId="{9C5AECE0-5AC6-4D0C-962B-FA9F14E70C1E}" type="presOf" srcId="{9488BA15-59D7-45AA-AD5F-E56ADCEF42B4}" destId="{3FC77892-B106-4033-B47C-1B1CC63799BC}" srcOrd="0" destOrd="0" presId="urn:microsoft.com/office/officeart/2005/8/layout/radial6"/>
    <dgm:cxn modelId="{AB272479-1F02-4FA8-A5C1-4092411EC363}" type="presOf" srcId="{A8F31B65-6FE1-4027-940C-54DBA4BEB51C}" destId="{ACFFF63E-07BD-404F-AFD9-E6E295D53220}" srcOrd="0" destOrd="0" presId="urn:microsoft.com/office/officeart/2005/8/layout/radial6"/>
    <dgm:cxn modelId="{1E0A157D-5DB6-4334-B506-94F1F20A6296}" type="presParOf" srcId="{89B15606-0F9F-4FBA-A7CE-1C286FD55450}" destId="{052E73EE-24D4-4DB4-8FF0-A47C0C68BBFA}" srcOrd="0" destOrd="0" presId="urn:microsoft.com/office/officeart/2005/8/layout/radial6"/>
    <dgm:cxn modelId="{3260E293-CEF9-41B2-908B-753A14DF1961}" type="presParOf" srcId="{89B15606-0F9F-4FBA-A7CE-1C286FD55450}" destId="{3FC77892-B106-4033-B47C-1B1CC63799BC}" srcOrd="1" destOrd="0" presId="urn:microsoft.com/office/officeart/2005/8/layout/radial6"/>
    <dgm:cxn modelId="{67BAF829-E82B-4E01-99D8-5016980BC846}" type="presParOf" srcId="{89B15606-0F9F-4FBA-A7CE-1C286FD55450}" destId="{5CA81CD6-CC39-4881-AB28-AB00110CED5B}" srcOrd="2" destOrd="0" presId="urn:microsoft.com/office/officeart/2005/8/layout/radial6"/>
    <dgm:cxn modelId="{5AE310E3-A783-485F-B345-DEF746009BDE}" type="presParOf" srcId="{89B15606-0F9F-4FBA-A7CE-1C286FD55450}" destId="{E5DFE85B-13C1-4D44-862D-9CC7DA5EB7F2}" srcOrd="3" destOrd="0" presId="urn:microsoft.com/office/officeart/2005/8/layout/radial6"/>
    <dgm:cxn modelId="{C0EC8AD7-B0A4-4847-8AAC-3F1A9A78F0BF}" type="presParOf" srcId="{89B15606-0F9F-4FBA-A7CE-1C286FD55450}" destId="{369AF8CE-AD78-4B1A-9F2F-AE65BBFFC38E}" srcOrd="4" destOrd="0" presId="urn:microsoft.com/office/officeart/2005/8/layout/radial6"/>
    <dgm:cxn modelId="{BADC87C6-DA7D-4746-A079-28DAA9B1F038}" type="presParOf" srcId="{89B15606-0F9F-4FBA-A7CE-1C286FD55450}" destId="{D033C7F6-CF34-4906-8D9C-115EBF1F29FE}" srcOrd="5" destOrd="0" presId="urn:microsoft.com/office/officeart/2005/8/layout/radial6"/>
    <dgm:cxn modelId="{593A65A0-2F16-4A42-904C-87CF4C14DF07}" type="presParOf" srcId="{89B15606-0F9F-4FBA-A7CE-1C286FD55450}" destId="{17E9C7C6-858E-4DE3-A4E5-47173874D7BE}" srcOrd="6" destOrd="0" presId="urn:microsoft.com/office/officeart/2005/8/layout/radial6"/>
    <dgm:cxn modelId="{92CF1418-8207-4D9B-A844-39C11BAD24F3}" type="presParOf" srcId="{89B15606-0F9F-4FBA-A7CE-1C286FD55450}" destId="{94BA14E4-0E1C-4C12-80F4-89931A1DC8B3}" srcOrd="7" destOrd="0" presId="urn:microsoft.com/office/officeart/2005/8/layout/radial6"/>
    <dgm:cxn modelId="{21962364-ADB7-4397-9E1C-042061F4857D}" type="presParOf" srcId="{89B15606-0F9F-4FBA-A7CE-1C286FD55450}" destId="{A6E5FAB2-8404-4303-B245-B64CCF525A15}" srcOrd="8" destOrd="0" presId="urn:microsoft.com/office/officeart/2005/8/layout/radial6"/>
    <dgm:cxn modelId="{33E7FD9B-DF22-4524-A6C2-05165AF9A972}" type="presParOf" srcId="{89B15606-0F9F-4FBA-A7CE-1C286FD55450}" destId="{21D4D8EE-940E-44DA-892C-795565753B1E}" srcOrd="9" destOrd="0" presId="urn:microsoft.com/office/officeart/2005/8/layout/radial6"/>
    <dgm:cxn modelId="{1B9E7426-EFEE-487A-817F-7B3873AA0D63}" type="presParOf" srcId="{89B15606-0F9F-4FBA-A7CE-1C286FD55450}" destId="{694BF176-21A5-4EEF-82E7-4F6876BBEEA9}" srcOrd="10" destOrd="0" presId="urn:microsoft.com/office/officeart/2005/8/layout/radial6"/>
    <dgm:cxn modelId="{033A8890-FBBA-4379-AAC9-F8323AEE6816}" type="presParOf" srcId="{89B15606-0F9F-4FBA-A7CE-1C286FD55450}" destId="{2F970FBF-59A0-4520-94F5-9EDFB87E2C30}" srcOrd="11" destOrd="0" presId="urn:microsoft.com/office/officeart/2005/8/layout/radial6"/>
    <dgm:cxn modelId="{CFF72B0E-180E-4151-9B98-3D96C1F497C6}" type="presParOf" srcId="{89B15606-0F9F-4FBA-A7CE-1C286FD55450}" destId="{ACFFF63E-07BD-404F-AFD9-E6E295D53220}" srcOrd="12" destOrd="0" presId="urn:microsoft.com/office/officeart/2005/8/layout/radial6"/>
  </dgm:cxnLst>
  <dgm:bg/>
  <dgm:whole/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8196B2-8690-410B-88DD-58E36C1508F0}">
      <dsp:nvSpPr>
        <dsp:cNvPr id="0" name=""/>
        <dsp:cNvSpPr/>
      </dsp:nvSpPr>
      <dsp:spPr>
        <a:xfrm>
          <a:off x="0" y="0"/>
          <a:ext cx="8686800" cy="4525962"/>
        </a:xfrm>
        <a:prstGeom prst="swooshArrow">
          <a:avLst/>
        </a:prstGeom>
        <a:solidFill>
          <a:schemeClr val="accent3">
            <a:tint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E22B3-CA06-42EE-A4F0-16D4F2D463EA}">
      <dsp:nvSpPr>
        <dsp:cNvPr id="0" name=""/>
        <dsp:cNvSpPr/>
      </dsp:nvSpPr>
      <dsp:spPr>
        <a:xfrm>
          <a:off x="1528876" y="3023342"/>
          <a:ext cx="2171700" cy="1176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Completion of Environmental Analysis (EA)</a:t>
          </a:r>
          <a:endParaRPr lang="en-US" sz="2200" kern="1200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sp:txBody>
      <dsp:txXfrm>
        <a:off x="1528876" y="3023342"/>
        <a:ext cx="2171700" cy="1176750"/>
      </dsp:txXfrm>
    </dsp:sp>
    <dsp:sp modelId="{FD9448E3-A923-4562-82EE-2D6547A66745}">
      <dsp:nvSpPr>
        <dsp:cNvPr id="0" name=""/>
        <dsp:cNvSpPr/>
      </dsp:nvSpPr>
      <dsp:spPr>
        <a:xfrm>
          <a:off x="1442008" y="2936474"/>
          <a:ext cx="173736" cy="173736"/>
        </a:xfrm>
        <a:prstGeom prst="ellipse">
          <a:avLst/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27F647F-96BC-4E61-884C-3053C7634AF5}">
      <dsp:nvSpPr>
        <dsp:cNvPr id="0" name=""/>
        <dsp:cNvSpPr/>
      </dsp:nvSpPr>
      <dsp:spPr>
        <a:xfrm>
          <a:off x="3780929" y="1883931"/>
          <a:ext cx="2171700" cy="1176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Redefined Project to MOS</a:t>
          </a:r>
          <a:endParaRPr lang="en-US" sz="2200" kern="1200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sp:txBody>
      <dsp:txXfrm>
        <a:off x="3780929" y="1883931"/>
        <a:ext cx="2171700" cy="1176750"/>
      </dsp:txXfrm>
    </dsp:sp>
    <dsp:sp modelId="{FE51A7F7-D190-40A1-8F89-9DF82761F331}">
      <dsp:nvSpPr>
        <dsp:cNvPr id="0" name=""/>
        <dsp:cNvSpPr/>
      </dsp:nvSpPr>
      <dsp:spPr>
        <a:xfrm>
          <a:off x="3639769" y="1742771"/>
          <a:ext cx="282321" cy="282321"/>
        </a:xfrm>
        <a:prstGeom prst="ellipse">
          <a:avLst/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2F4A56-954F-4116-820A-78B7D54C1BDB}">
      <dsp:nvSpPr>
        <dsp:cNvPr id="0" name=""/>
        <dsp:cNvSpPr/>
      </dsp:nvSpPr>
      <dsp:spPr>
        <a:xfrm>
          <a:off x="6399999" y="1152988"/>
          <a:ext cx="2171700" cy="1176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Submitted Annual New Starts Update</a:t>
          </a:r>
          <a:endParaRPr lang="en-US" sz="2200" kern="1200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sp:txBody>
      <dsp:txXfrm>
        <a:off x="6399999" y="1152988"/>
        <a:ext cx="2171700" cy="1176750"/>
      </dsp:txXfrm>
    </dsp:sp>
    <dsp:sp modelId="{87971A12-A6B6-4197-A0E8-04E68C73C293}">
      <dsp:nvSpPr>
        <dsp:cNvPr id="0" name=""/>
        <dsp:cNvSpPr/>
      </dsp:nvSpPr>
      <dsp:spPr>
        <a:xfrm>
          <a:off x="6237122" y="990111"/>
          <a:ext cx="325755" cy="325755"/>
        </a:xfrm>
        <a:prstGeom prst="ellipse">
          <a:avLst/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#1" minVer="12.0">
  <dgm:title val=""/>
  <dgm:desc val=""/>
  <dgm:catLst>
    <dgm:cat type="process" pri="9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</dgm:varLst>
    <dgm:alg type="composite">
      <dgm:param type="vertAlign" val="none"/>
      <dgm:param type="horzAlign" val="none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/>
          </dgm:shape>
          <dgm:presOf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val="250"/>
                <dgm:constr type="h" val="250"/>
                <dgm:constr type="l" for="ch" forName="textBox1" refType="w" fact="0.43525"/>
                <dgm:constr type="t" for="ch" forName="textBox1" refType="h" fact="0.41625"/>
                <dgm:constr type="w" for="ch" forName="textBox1" refType="w" fact="0.4"/>
                <dgm:constr type="h" for="ch" forName="textBox1" refType="h" fact="0.4"/>
                <dgm:constr type="ctrX" for="ch" forName="bullet1" refType="l" refFor="ch" refForName="textBox1"/>
                <dgm:constr type="ctrY" for="ch" forName="bullet1" refType="t" refFor="ch" refForName="textBox1"/>
                <dgm:constr type="w" for="ch" forName="bullet1" refType="w" fact="0.0325"/>
                <dgm:constr type="h" for="ch" forName="bullet1" refType="w" refFor="ch" refForName="bullet1"/>
                <dgm:constr type="primFontSz" for="ch" ptType="node" val="36"/>
                <dgm:constr type="primFontSz" for="ch" ptType="node" op="equ"/>
              </dgm:constrLst>
              <dgm:forEach name="Name5" axis="ch" ptType="node" cnt="1"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val="250"/>
                <dgm:constr type="h" val="250"/>
                <dgm:constr type="l" for="ch" forName="textBox2a" refType="w" fact="0.2735"/>
                <dgm:constr type="t" for="ch" forName="textBox2a" refType="h" fact="0.5565"/>
                <dgm:constr type="w" for="ch" forName="textBox2a" refType="w" fact="0.325"/>
                <dgm:constr type="h" for="ch" forName="textBox2a" refType="h" fact="0.4"/>
                <dgm:constr type="ctrX" for="ch" forName="bullet2a" refType="l" refFor="ch" refForName="textBox2a"/>
                <dgm:constr type="ctrY" for="ch" forName="bullet2a" refType="t" refFor="ch" refForName="textBox2a"/>
                <dgm:constr type="w" for="ch" forName="bullet2a" refType="w" fact="0.025"/>
                <dgm:constr type="h" for="ch" forName="bullet2a" refType="w" refFor="ch" refForName="bullet2a"/>
                <dgm:constr type="l" for="ch" forName="textBox2b" refType="w" fact="0.6145"/>
                <dgm:constr type="t" for="ch" forName="textBox2b" refType="h" fact="0.3085"/>
                <dgm:constr type="w" for="ch" forName="textBox2b" refType="w" fact="0.325"/>
                <dgm:constr type="h" for="ch" forName="textBox2b" refType="h" fact="0.4"/>
                <dgm:constr type="ctrX" for="ch" forName="bullet2b" refType="l" refFor="ch" refForName="textBox2b"/>
                <dgm:constr type="ctrY" for="ch" forName="bullet2b" refType="t" refFor="ch" refForName="textBox2b"/>
                <dgm:constr type="w" for="ch" forName="bullet2b" refType="w" fact="0.035"/>
                <dgm:constr type="h" for="ch" forName="bullet2b" refType="w" refFor="ch" refForName="bullet2b"/>
                <dgm:constr type="primFontSz" for="ch" ptType="node" val="36"/>
                <dgm:constr type="primFontSz" for="ch" ptType="node" op="equ"/>
              </dgm:constrLst>
              <dgm:forEach name="Name7" axis="ch" ptType="node" cnt="1">
                <dgm:layoutNode name="textBox2a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8" axis="ch" ptType="node" st="2" cnt="1">
                <dgm:layoutNode name="textBox2b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</dgm:layoutNode>
          </dgm:if>
          <dgm:if name="Name9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val="250"/>
                <dgm:constr type="h" val="250"/>
                <dgm:constr type="l" for="ch" forName="textBox3a" refType="w" fact="0.176"/>
                <dgm:constr type="t" for="ch" forName="textBox3a" refType="h" fact="0.668"/>
                <dgm:constr type="w" for="ch" forName="textBox3a" refType="w" fact="0.25"/>
                <dgm:constr type="h" for="ch" forName="textBox3a" refType="h" fact="0.26"/>
                <dgm:constr type="ctrX" for="ch" forName="bullet3a" refType="l" refFor="ch" refForName="textBox3a"/>
                <dgm:constr type="ctrY" for="ch" forName="bullet3a" refType="t" refFor="ch" refForName="textBox3a"/>
                <dgm:constr type="w" for="ch" forName="bullet3a" refType="w" fact="0.02"/>
                <dgm:constr type="h" for="ch" forName="bullet3a" refType="w" refFor="ch" refForName="bullet3a"/>
                <dgm:constr type="l" for="ch" forName="textBox3b" refType="w" fact="0.43525"/>
                <dgm:constr type="t" for="ch" forName="textBox3b" refType="h" fact="0.41625"/>
                <dgm:constr type="w" for="ch" forName="textBox3b" refType="w" fact="0.25"/>
                <dgm:constr type="h" for="ch" forName="textBox3b" refType="h" fact="0.26"/>
                <dgm:constr type="ctrX" for="ch" forName="bullet3b" refType="l" refFor="ch" refForName="textBox3b"/>
                <dgm:constr type="ctrY" for="ch" forName="bullet3b" refType="t" refFor="ch" refForName="textBox3b"/>
                <dgm:constr type="w" for="ch" forName="bullet3b" refType="w" fact="0.0325"/>
                <dgm:constr type="h" for="ch" forName="bullet3b" refType="w" refFor="ch" refForName="bullet3b"/>
                <dgm:constr type="l" for="ch" forName="textBox3c" refType="w" fact="0.73675"/>
                <dgm:constr type="t" for="ch" forName="textBox3c" refType="h" fact="0.25475"/>
                <dgm:constr type="w" for="ch" forName="textBox3c" refType="w" fact="0.25"/>
                <dgm:constr type="h" for="ch" forName="textBox3c" refType="h" fact="0.26"/>
                <dgm:constr type="ctrX" for="ch" forName="bullet3c" refType="l" refFor="ch" refForName="textBox3c"/>
                <dgm:constr type="ctrY" for="ch" forName="bullet3c" refType="t" refFor="ch" refForName="textBox3c"/>
                <dgm:constr type="w" for="ch" forName="bullet3c" refType="w" fact="0.0375"/>
                <dgm:constr type="h" for="ch" forName="bullet3c" refType="w" refFor="ch" refForName="bullet3c"/>
                <dgm:constr type="primFontSz" for="ch" ptType="node" val="36"/>
                <dgm:constr type="primFontSz" for="ch" ptType="node" op="equ"/>
              </dgm:constrLst>
              <dgm:forEach name="Name10" axis="ch" ptType="node" cnt="1">
                <dgm:layoutNode name="textBox3a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11" axis="ch" ptType="node" st="2" cnt="1">
                <dgm:layoutNode name="textBox3b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12" axis="ch" ptType="node" st="3" cnt="1">
                <dgm:layoutNode name="textBox3c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</dgm:layoutNode>
          </dgm:if>
          <dgm:if name="Name13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val="250"/>
                <dgm:constr type="h" val="250"/>
                <dgm:constr type="l" for="ch" forName="textBox4a" refType="w" fact="0.139"/>
                <dgm:constr type="t" for="ch" forName="textBox4a" refType="h" fact="0.72"/>
                <dgm:constr type="w" for="ch" forName="textBox4a" refType="w" fact="0.175"/>
                <dgm:constr type="h" for="ch" forName="textBox4a" refType="h" fact="0.26"/>
                <dgm:constr type="ctrX" for="ch" forName="bullet4a" refType="l" refFor="ch" refForName="textBox4a"/>
                <dgm:constr type="ctrY" for="ch" forName="bullet4a" refType="t" refFor="ch" refForName="textBox4a"/>
                <dgm:constr type="w" for="ch" forName="bullet4a" refType="w" fact="0.02"/>
                <dgm:constr type="h" for="ch" forName="bullet4a" refType="w" refFor="ch" refForName="bullet4a"/>
                <dgm:constr type="l" for="ch" forName="textBox4b" refType="w" fact="0.33075"/>
                <dgm:constr type="t" for="ch" forName="textBox4b" refType="h" fact="0.49775"/>
                <dgm:constr type="w" for="ch" forName="textBox4b" refType="w" fact="0.175"/>
                <dgm:constr type="h" for="ch" forName="textBox4b" refType="h" fact="0.26"/>
                <dgm:constr type="ctrX" for="ch" forName="bullet4b" refType="l" refFor="ch" refForName="textBox4b"/>
                <dgm:constr type="ctrY" for="ch" forName="bullet4b" refType="t" refFor="ch" refForName="textBox4b"/>
                <dgm:constr type="w" for="ch" forName="bullet4b" refType="w" fact="0.0275"/>
                <dgm:constr type="h" for="ch" forName="bullet4b" refType="w" refFor="ch" refForName="bullet4b"/>
                <dgm:constr type="l" for="ch" forName="textBox4c" refType="w" fact="0.55925"/>
                <dgm:constr type="t" for="ch" forName="textBox4c" refType="h" fact="0.33325"/>
                <dgm:constr type="w" for="ch" forName="textBox4c" refType="w" fact="0.175"/>
                <dgm:constr type="h" for="ch" forName="textBox4c" refType="h" fact="0.26"/>
                <dgm:constr type="ctrX" for="ch" forName="bullet4c" refType="l" refFor="ch" refForName="textBox4c"/>
                <dgm:constr type="ctrY" for="ch" forName="bullet4c" refType="t" refFor="ch" refForName="textBox4c"/>
                <dgm:constr type="w" for="ch" forName="bullet4c" refType="w" fact="0.0325"/>
                <dgm:constr type="h" for="ch" forName="bullet4c" refType="w" refFor="ch" refForName="bullet4c"/>
                <dgm:constr type="l" for="ch" forName="textBox4d" refType="w" fact="0.79675"/>
                <dgm:constr type="t" for="ch" forName="textBox4d" refType="h" fact="0.23575"/>
                <dgm:constr type="w" for="ch" forName="textBox4d" refType="w" fact="0.175"/>
                <dgm:constr type="h" for="ch" forName="textBox4d" refType="h" fact="0.26"/>
                <dgm:constr type="ctrX" for="ch" forName="bullet4d" refType="l" refFor="ch" refForName="textBox4d"/>
                <dgm:constr type="ctrY" for="ch" forName="bullet4d" refType="t" refFor="ch" refForName="textBox4d"/>
                <dgm:constr type="w" for="ch" forName="bullet4d" refType="w" fact="0.0375"/>
                <dgm:constr type="h" for="ch" forName="bullet4d" refType="w" refFor="ch" refForName="bullet4d"/>
                <dgm:constr type="primFontSz" for="ch" ptType="node" val="36"/>
                <dgm:constr type="primFontSz" for="ch" ptType="node" op="equ"/>
              </dgm:constrLst>
              <dgm:forEach name="Name14" axis="ch" ptType="node" cnt="1">
                <dgm:layoutNode name="textBox4a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15" axis="ch" ptType="node" st="2" cnt="1">
                <dgm:layoutNode name="textBox4b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16" axis="ch" ptType="node" st="3" cnt="1">
                <dgm:layoutNode name="textBox4c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17" axis="ch" ptType="node" st="4" cnt="1">
                <dgm:layoutNode name="textBox4d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</dgm:layoutNode>
          </dgm:if>
          <dgm:else name="Name18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val="250"/>
                <dgm:constr type="h" val="250"/>
                <dgm:constr type="l" for="ch" forName="textBox5a" refType="w" fact="0.139"/>
                <dgm:constr type="t" for="ch" forName="textBox5a" refType="h" fact="0.72"/>
                <dgm:constr type="w" for="ch" forName="textBox5a" refType="w" fact="0.125"/>
                <dgm:constr type="h" for="ch" forName="textBox5a" refType="h" fact="0.26"/>
                <dgm:constr type="ctrX" for="ch" forName="bullet5a" refType="l" refFor="ch" refForName="textBox5a"/>
                <dgm:constr type="ctrY" for="ch" forName="bullet5a" refType="t" refFor="ch" refForName="textBox5a"/>
                <dgm:constr type="w" for="ch" forName="bullet5a" refType="w" fact="0.02"/>
                <dgm:constr type="h" for="ch" forName="bullet5a" refType="w" refFor="ch" refForName="bullet5a"/>
                <dgm:constr type="l" for="ch" forName="textBox5b" refType="w" fact="0.2735"/>
                <dgm:constr type="t" for="ch" forName="textBox5b" refType="h" fact="0.5565"/>
                <dgm:constr type="w" for="ch" forName="textBox5b" refType="w" fact="0.125"/>
                <dgm:constr type="h" for="ch" forName="textBox5b" refType="h" fact="0.26"/>
                <dgm:constr type="ctrX" for="ch" forName="bullet5b" refType="l" refFor="ch" refForName="textBox5b"/>
                <dgm:constr type="ctrY" for="ch" forName="bullet5b" refType="t" refFor="ch" refForName="textBox5b"/>
                <dgm:constr type="w" for="ch" forName="bullet5b" refType="w" fact="0.025"/>
                <dgm:constr type="h" for="ch" forName="bullet5b" refType="w" refFor="ch" refForName="bullet5b"/>
                <dgm:constr type="l" for="ch" forName="textBox5c" refType="w" fact="0.43525"/>
                <dgm:constr type="t" for="ch" forName="textBox5c" refType="h" fact="0.41625"/>
                <dgm:constr type="w" for="ch" forName="textBox5c" refType="w" fact="0.125"/>
                <dgm:constr type="h" for="ch" forName="textBox5c" refType="h" fact="0.26"/>
                <dgm:constr type="ctrX" for="ch" forName="bullet5c" refType="l" refFor="ch" refForName="textBox5c"/>
                <dgm:constr type="ctrY" for="ch" forName="bullet5c" refType="t" refFor="ch" refForName="textBox5c"/>
                <dgm:constr type="w" for="ch" forName="bullet5c" refType="w" fact="0.0325"/>
                <dgm:constr type="h" for="ch" forName="bullet5c" refType="w" refFor="ch" refForName="bullet5c"/>
                <dgm:constr type="l" for="ch" forName="textBox5d" refType="w" fact="0.6145"/>
                <dgm:constr type="t" for="ch" forName="textBox5d" refType="h" fact="0.3085"/>
                <dgm:constr type="w" for="ch" forName="textBox5d" refType="w" fact="0.125"/>
                <dgm:constr type="h" for="ch" forName="textBox5d" refType="h" fact="0.26"/>
                <dgm:constr type="ctrX" for="ch" forName="bullet5d" refType="l" refFor="ch" refForName="textBox5d"/>
                <dgm:constr type="ctrY" for="ch" forName="bullet5d" refType="t" refFor="ch" refForName="textBox5d"/>
                <dgm:constr type="w" for="ch" forName="bullet5d" refType="w" fact="0.035"/>
                <dgm:constr type="h" for="ch" forName="bullet5d" refType="w" refFor="ch" refForName="bullet5d"/>
                <dgm:constr type="l" for="ch" forName="textBox5e" refType="w" fact="0.79675"/>
                <dgm:constr type="t" for="ch" forName="textBox5e" refType="h" fact="0.23575"/>
                <dgm:constr type="w" for="ch" forName="textBox5e" refType="w" fact="0.125"/>
                <dgm:constr type="h" for="ch" forName="textBox5e" refType="h" fact="0.26"/>
                <dgm:constr type="ctrX" for="ch" forName="bullet5e" refType="l" refFor="ch" refForName="textBox5e"/>
                <dgm:constr type="ctrY" for="ch" forName="bullet5e" refType="t" refFor="ch" refForName="textBox5e"/>
                <dgm:constr type="w" for="ch" forName="bullet5e" refType="w" fact="0.0375"/>
                <dgm:constr type="h" for="ch" forName="bullet5e" refType="w" refFor="ch" refForName="bullet5e"/>
                <dgm:constr type="primFontSz" for="ch" ptType="node" val="36"/>
                <dgm:constr type="primFontSz" for="ch" ptType="node" op="equ"/>
              </dgm:constrLst>
              <dgm:forEach name="Name19" axis="ch" ptType="node" cnt="1">
                <dgm:layoutNode name="textBox5a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20" axis="ch" ptType="node" st="2" cnt="1">
                <dgm:layoutNode name="textBox5b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21" axis="ch" ptType="node" st="3" cnt="1">
                <dgm:layoutNode name="textBox5c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22" axis="ch" ptType="node" st="4" cnt="1">
                <dgm:layoutNode name="textBox5d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  <dgm:forEach name="Name23" axis="ch" ptType="node" st="5" cnt="1">
                <dgm:layoutNode name="textBox5e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w" val="250"/>
                    <dgm:constr type="h" val="250"/>
                    <dgm:constr type="primFontSz" val="36"/>
                  </dgm:constrLst>
                  <dgm:ruleLst>
                    <dgm:rule type="primFontSz" val="2" fact="NaN" max="NaN"/>
                  </dgm:ruleLst>
                </dgm:layoutNode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</dgm:layoutNode>
              </dgm:forEach>
            </dgm:layoutNode>
          </dgm:else>
        </dgm:choose>
      </dgm:if>
      <dgm:else name="Name2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Simple 2"/>
  <dgm:desc val="Simple 2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0.49167</cdr:x>
      <cdr:y>0.05479</cdr:y>
    </cdr:from>
    <cdr:to>
      <cdr:x>0.61667</cdr:x>
      <cdr:y>0.13208</cdr:y>
    </cdr:to>
    <cdr:sp macro="" textlink="">
      <cdr:nvSpPr>
        <cdr:cNvPr id="3" name="Straight Connector 2"/>
        <cdr:cNvSpPr/>
      </cdr:nvSpPr>
      <cdr:spPr>
        <a:xfrm xmlns:a="http://schemas.openxmlformats.org/drawingml/2006/main" flipH="1">
          <a:off x="4495800" y="304800"/>
          <a:ext cx="1143030" cy="4299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0.38333</cdr:x>
      <cdr:y>0</cdr:y>
    </cdr:from>
    <cdr:to>
      <cdr:x>0.53333</cdr:x>
      <cdr:y>0.10448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05200" y="0"/>
          <a:ext cx="13716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dirty="0" smtClean="0"/>
            <a:t>$25M Regional </a:t>
          </a:r>
        </a:p>
        <a:p xmlns:a="http://schemas.openxmlformats.org/drawingml/2006/main">
          <a:r>
            <a:rPr lang="en-US" sz="1400" dirty="0" smtClean="0"/>
            <a:t>Toll Revenue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0.40833</cdr:x>
      <cdr:y>0.08955</cdr:y>
    </cdr:from>
    <cdr:to>
      <cdr:x>0.41333</cdr:x>
      <cdr:y>0.13699</cdr:y>
    </cdr:to>
    <cdr:sp macro="" textlink="">
      <cdr:nvSpPr>
        <cdr:cNvPr id="6" name="Straight Connector 5"/>
        <cdr:cNvSpPr/>
      </cdr:nvSpPr>
      <cdr:spPr>
        <a:xfrm xmlns:a="http://schemas.openxmlformats.org/drawingml/2006/main">
          <a:off x="3733769" y="498131"/>
          <a:ext cx="45719" cy="26386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0.85</cdr:x>
      <cdr:y>0.71642</cdr:y>
    </cdr:from>
    <cdr:to>
      <cdr:x>0.98333</cdr:x>
      <cdr:y>0.80597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772400" y="3657600"/>
          <a:ext cx="12192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/>
            <a:t>Total $892M</a:t>
          </a:r>
          <a:endParaRPr lang="en-US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/>
          <a:lstStyle/>
          <a:p>
            <a:fld id="{03170175-C3ED-4C72-B085-79CCCD670CC9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/>
          <a:lstStyle/>
          <a:p>
            <a:fld id="{92977F1F-E40B-4E53-8E11-28ED506983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/>
          <a:lstStyle/>
          <a:p>
            <a:fld id="{2D9FB51A-E05F-4494-ADA5-A77EAE266FCF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/>
          <a:lstStyle/>
          <a:p>
            <a:fld id="{13CD1B0D-083E-4DA2-81AD-16B7E97118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 lIns="91435" tIns="45717" rIns="91435" bIns="45717"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 lIns="91435" tIns="45717" rIns="91435" bIns="45717"/>
          <a:lstStyle/>
          <a:p>
            <a:r>
              <a:rPr lang="en-US" b="1" dirty="0" smtClean="0"/>
              <a:t>Click</a:t>
            </a:r>
            <a:r>
              <a:rPr lang="en-US" b="1" baseline="0" dirty="0" smtClean="0"/>
              <a:t> on link to play video</a:t>
            </a:r>
            <a:endParaRPr lang="en-US" b="1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 lIns="91435" tIns="45717" rIns="91435" bIns="45717"/>
          <a:lstStyle/>
          <a:p>
            <a:fld id="{2D9FB51A-E05F-4494-ADA5-A77EAE266FCF}" type="datetimeFigureOut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 lIns="91435" tIns="45717" rIns="91435" bIns="45717"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 lIns="91435" tIns="45717" rIns="91435" bIns="45717"/>
          <a:lstStyle/>
          <a:p>
            <a:fld id="{13CD1B0D-083E-4DA2-81AD-16B7E971189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 lIns="91435" tIns="45717" rIns="91435" bIns="45717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1435" tIns="45717" rIns="91435" bIns="45717"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1435" tIns="45717" rIns="91435" bIns="45717"/>
          <a:lstStyle/>
          <a:p>
            <a:pPr>
              <a:defRPr/>
            </a:pPr>
            <a:fld id="{4C83C0A3-1598-42D0-BD4B-E2081CB7BF4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February 09, 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February 09,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February 09, 2015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February 09, 2015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February 09, 2015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February 09,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February 09,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Enhanced Bus Corridor Development Concept</a:t>
            </a:r>
            <a:br>
              <a:rPr lang="en-US" smtClean="0"/>
            </a:br>
            <a:r>
              <a:rPr lang="en-US" smtClean="0"/>
              <a:t>East Lancaster Pilot Project</a:t>
            </a:r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February 09, 2015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February 09, 2015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February 09, 2015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February 09, 2015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hyperlink" Target="file:///I:\TEXRAIL_V2_FINAL_HQ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I:\TEXRAIL_V2_FINAL_HQ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ile:///I:\TEXRAIL_V2_FINAL_HQ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838200" y="2971800"/>
            <a:ext cx="7543800" cy="1600200"/>
          </a:xfrm>
        </p:spPr>
        <p:txBody>
          <a:bodyPr>
            <a:normAutofit fontScale="92500"/>
          </a:bodyPr>
          <a:lstStyle/>
          <a:p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TEX Rail Update and T Master Plan</a:t>
            </a:r>
            <a:endParaRPr lang="en-US" sz="2400" b="1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en-US" b="1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Paul J Ballard  </a:t>
            </a: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President &amp; Chief Executive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Officer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Fort Worth Transportation Authority (The T)</a:t>
            </a:r>
          </a:p>
          <a:p>
            <a:endParaRPr lang="en-US" b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The Future of Transit and Commuter Rail in Tarrant County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48006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6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Annual </a:t>
            </a:r>
            <a:r>
              <a:rPr lang="en-US" sz="2000" b="1" dirty="0" smtClean="0"/>
              <a:t>Northeast Tarrant Transportation Summit </a:t>
            </a:r>
          </a:p>
          <a:p>
            <a:pPr algn="ctr"/>
            <a:r>
              <a:rPr lang="en-US" sz="2000" b="1" dirty="0" smtClean="0"/>
              <a:t>February 13, </a:t>
            </a:r>
            <a:r>
              <a:rPr lang="en-US" sz="2000" b="1" dirty="0" smtClean="0"/>
              <a:t>2015</a:t>
            </a:r>
            <a:endParaRPr lang="en-US" sz="2000" b="1" dirty="0"/>
          </a:p>
        </p:txBody>
      </p:sp>
      <p:pic>
        <p:nvPicPr>
          <p:cNvPr id="8" name="Picture 9" descr="C:\Documents and Settings\chawkins.002\My Documents\My Pictures\The T\tlog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257800"/>
            <a:ext cx="109307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New The T-TEX Rail Logo JPEG.jpg">
            <a:hlinkClick r:id="rId4" action="ppaction://program" highlightClick="1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7000" y="5791200"/>
            <a:ext cx="2438400" cy="580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Oval 9"/>
          <p:cNvSpPr/>
          <p:nvPr/>
        </p:nvSpPr>
        <p:spPr>
          <a:xfrm>
            <a:off x="4391025" y="2219325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ew The T-TEX Rail Logo JPEG.jpg">
            <a:hlinkClick r:id="rId3" action="ppaction://program" highlightClick="1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28800" y="1600200"/>
            <a:ext cx="5501641" cy="1309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7315200" y="6172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1200" b="1" i="1" dirty="0" smtClean="0">
              <a:solidFill>
                <a:schemeClr val="bg1"/>
              </a:solidFill>
            </a:endParaRPr>
          </a:p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P2    </a:t>
            </a:r>
            <a:r>
              <a:rPr lang="en-US" sz="1200" b="1" i="1" dirty="0" smtClean="0">
                <a:solidFill>
                  <a:schemeClr val="bg1"/>
                </a:solidFill>
              </a:rPr>
              <a:t>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686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TEX Rail Map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defRPr/>
            </a:pPr>
            <a:r>
              <a:rPr lang="en-US" smtClean="0"/>
              <a:t>Enhanced Bus Corridor Development Concept</a:t>
            </a:r>
            <a:br>
              <a:rPr lang="en-US" smtClean="0"/>
            </a:br>
            <a:r>
              <a:rPr lang="en-US" smtClean="0"/>
              <a:t>East Lancaster Pilot Project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9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696200" y="60198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/>
              <a:t>P3    </a:t>
            </a:r>
            <a:r>
              <a:rPr lang="en-US" sz="1200" b="1" i="1" dirty="0" smtClean="0"/>
              <a:t>2/13/15</a:t>
            </a:r>
            <a:endParaRPr lang="en-US" sz="1200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92" y="592147"/>
            <a:ext cx="9114108" cy="5729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5"/>
          <p:cNvSpPr txBox="1">
            <a:spLocks/>
          </p:cNvSpPr>
          <p:nvPr/>
        </p:nvSpPr>
        <p:spPr>
          <a:xfrm>
            <a:off x="0" y="0"/>
            <a:ext cx="3657600" cy="609600"/>
          </a:xfrm>
          <a:prstGeom prst="rect">
            <a:avLst/>
          </a:prstGeom>
          <a:solidFill>
            <a:srgbClr val="002060"/>
          </a:solidFill>
        </p:spPr>
        <p:txBody>
          <a:bodyPr/>
          <a:lstStyle/>
          <a:p>
            <a:pPr algn="ctr" eaLnBrk="0" hangingPunct="0">
              <a:defRPr/>
            </a:pPr>
            <a:r>
              <a:rPr lang="en-US" sz="3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DFW</a:t>
            </a:r>
            <a:r>
              <a:rPr lang="en-US" sz="3200" baseline="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Rail Access</a:t>
            </a:r>
            <a:endParaRPr lang="en-US" sz="3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rot="-5400000" flipH="1" flipV="1">
            <a:off x="4745182" y="3602181"/>
            <a:ext cx="3048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9" name="Picture 9" descr="C:\Documents and Settings\chawkins.002\My Documents\My Pictures\The T\tlog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276600"/>
            <a:ext cx="9144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Documents and Settings\chawkins.002\My Documents\My Pictures\The T\DART-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276600"/>
            <a:ext cx="91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11"/>
          <p:cNvSpPr>
            <a:spLocks noChangeShapeType="1"/>
          </p:cNvSpPr>
          <p:nvPr/>
        </p:nvSpPr>
        <p:spPr bwMode="auto">
          <a:xfrm rot="5400000" flipV="1">
            <a:off x="3678382" y="3678381"/>
            <a:ext cx="3048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Oval 12"/>
          <p:cNvSpPr/>
          <p:nvPr/>
        </p:nvSpPr>
        <p:spPr bwMode="auto">
          <a:xfrm>
            <a:off x="4045527" y="3948561"/>
            <a:ext cx="623454" cy="595730"/>
          </a:xfrm>
          <a:prstGeom prst="ellipse">
            <a:avLst/>
          </a:prstGeom>
          <a:noFill/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101600" contourW="12700">
            <a:extrusionClr>
              <a:schemeClr val="accent2">
                <a:lumMod val="60000"/>
                <a:lumOff val="40000"/>
              </a:schemeClr>
            </a:extrusionClr>
            <a:contourClr>
              <a:srgbClr val="C0000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438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P4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 descr="PAGE13-Aeri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0425"/>
            <a:ext cx="9144000" cy="599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6355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1101725" cy="3048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B71807"/>
                </a:solidFill>
                <a:latin typeface="Avenir 35" pitchFamily="34" charset="0"/>
              </a:rPr>
              <a:t>Terminal</a:t>
            </a:r>
            <a:r>
              <a:rPr lang="en-US" sz="1400" b="1" dirty="0">
                <a:solidFill>
                  <a:srgbClr val="FFFF66"/>
                </a:solidFill>
                <a:latin typeface="Avenir 35" pitchFamily="34" charset="0"/>
              </a:rPr>
              <a:t> </a:t>
            </a:r>
            <a:r>
              <a:rPr lang="en-US" sz="1400" b="1" dirty="0">
                <a:solidFill>
                  <a:srgbClr val="B71807"/>
                </a:solidFill>
                <a:latin typeface="Avenir 35" pitchFamily="34" charset="0"/>
              </a:rPr>
              <a:t>B</a:t>
            </a:r>
          </a:p>
        </p:txBody>
      </p:sp>
      <p:sp>
        <p:nvSpPr>
          <p:cNvPr id="356356" name="Text Box 4"/>
          <p:cNvSpPr txBox="1">
            <a:spLocks noChangeArrowheads="1"/>
          </p:cNvSpPr>
          <p:nvPr/>
        </p:nvSpPr>
        <p:spPr bwMode="auto">
          <a:xfrm>
            <a:off x="8042275" y="4800600"/>
            <a:ext cx="1101725" cy="3048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B71807"/>
                </a:solidFill>
                <a:latin typeface="Avenir 35" pitchFamily="34" charset="0"/>
              </a:rPr>
              <a:t>Terminal A</a:t>
            </a:r>
          </a:p>
        </p:txBody>
      </p:sp>
      <p:sp>
        <p:nvSpPr>
          <p:cNvPr id="356357" name="Text Box 5"/>
          <p:cNvSpPr txBox="1">
            <a:spLocks noChangeArrowheads="1"/>
          </p:cNvSpPr>
          <p:nvPr/>
        </p:nvSpPr>
        <p:spPr bwMode="auto">
          <a:xfrm>
            <a:off x="2362200" y="4114800"/>
            <a:ext cx="1858963" cy="3048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B71807"/>
                </a:solidFill>
                <a:latin typeface="Avenir 35" pitchFamily="34" charset="0"/>
              </a:rPr>
              <a:t>Terminal Connector</a:t>
            </a:r>
          </a:p>
        </p:txBody>
      </p:sp>
      <p:sp>
        <p:nvSpPr>
          <p:cNvPr id="356358" name="Text Box 6"/>
          <p:cNvSpPr txBox="1">
            <a:spLocks noChangeArrowheads="1"/>
          </p:cNvSpPr>
          <p:nvPr/>
        </p:nvSpPr>
        <p:spPr bwMode="auto">
          <a:xfrm>
            <a:off x="228600" y="3810000"/>
            <a:ext cx="1304925" cy="304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venir 35" pitchFamily="34" charset="0"/>
              </a:rPr>
              <a:t>The T Station</a:t>
            </a:r>
          </a:p>
        </p:txBody>
      </p:sp>
      <p:sp>
        <p:nvSpPr>
          <p:cNvPr id="356359" name="Text Box 7"/>
          <p:cNvSpPr txBox="1">
            <a:spLocks noChangeArrowheads="1"/>
          </p:cNvSpPr>
          <p:nvPr/>
        </p:nvSpPr>
        <p:spPr bwMode="auto">
          <a:xfrm>
            <a:off x="7620000" y="3810000"/>
            <a:ext cx="1327150" cy="3048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B71807"/>
                </a:solidFill>
                <a:latin typeface="Avenir 35" pitchFamily="34" charset="0"/>
              </a:rPr>
              <a:t>DART Station</a:t>
            </a:r>
          </a:p>
        </p:txBody>
      </p:sp>
      <p:sp>
        <p:nvSpPr>
          <p:cNvPr id="356360" name="Text Box 8"/>
          <p:cNvSpPr txBox="1">
            <a:spLocks noChangeArrowheads="1"/>
          </p:cNvSpPr>
          <p:nvPr/>
        </p:nvSpPr>
        <p:spPr bwMode="auto">
          <a:xfrm>
            <a:off x="5791200" y="2362200"/>
            <a:ext cx="1327150" cy="51752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B71807"/>
                </a:solidFill>
                <a:latin typeface="Avenir 35" pitchFamily="34" charset="0"/>
              </a:rPr>
              <a:t>Employee</a:t>
            </a:r>
          </a:p>
          <a:p>
            <a:r>
              <a:rPr lang="en-US" sz="1400" b="1" dirty="0">
                <a:solidFill>
                  <a:srgbClr val="B71807"/>
                </a:solidFill>
                <a:latin typeface="Avenir 35" pitchFamily="34" charset="0"/>
              </a:rPr>
              <a:t>Drop-off Area</a:t>
            </a:r>
          </a:p>
        </p:txBody>
      </p:sp>
      <p:sp>
        <p:nvSpPr>
          <p:cNvPr id="356362" name="Line 10"/>
          <p:cNvSpPr>
            <a:spLocks noChangeShapeType="1"/>
          </p:cNvSpPr>
          <p:nvPr/>
        </p:nvSpPr>
        <p:spPr bwMode="auto">
          <a:xfrm flipH="1">
            <a:off x="6400800" y="4114800"/>
            <a:ext cx="11430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356363" name="Picture 11" descr="txt_title"/>
          <p:cNvPicPr>
            <a:picLocks noChangeAspect="1" noChangeArrowheads="1"/>
          </p:cNvPicPr>
          <p:nvPr/>
        </p:nvPicPr>
        <p:blipFill>
          <a:blip r:embed="rId3" cstate="print"/>
          <a:srcRect l="3448" t="4927" r="79311" b="86450"/>
          <a:stretch>
            <a:fillRect/>
          </a:stretch>
        </p:blipFill>
        <p:spPr bwMode="auto">
          <a:xfrm>
            <a:off x="381000" y="1371600"/>
            <a:ext cx="1524000" cy="533400"/>
          </a:xfrm>
          <a:prstGeom prst="rect">
            <a:avLst/>
          </a:prstGeom>
          <a:noFill/>
        </p:spPr>
      </p:pic>
      <p:sp>
        <p:nvSpPr>
          <p:cNvPr id="356364" name="Line 12"/>
          <p:cNvSpPr>
            <a:spLocks noChangeShapeType="1"/>
          </p:cNvSpPr>
          <p:nvPr/>
        </p:nvSpPr>
        <p:spPr bwMode="auto">
          <a:xfrm flipV="1">
            <a:off x="990600" y="3048000"/>
            <a:ext cx="533400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56365" name="Rectangle 1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2">
              <a:lumMod val="60000"/>
              <a:lumOff val="40000"/>
            </a:schemeClr>
          </a:solidFill>
          <a:ln/>
        </p:spPr>
        <p:txBody>
          <a:bodyPr lIns="92075" tIns="46038" rIns="92075" bIns="46038"/>
          <a:lstStyle/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Terminals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A-B Station Concept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43800" y="6396335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/>
              <a:t>P5    2/13/15</a:t>
            </a:r>
            <a:endParaRPr lang="en-US" sz="1200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dwhitmore\AppData\Local\Microsoft\Windows\Temporary Internet Files\Content.Outlook\3AELWYVV\DSC_0883 (3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799" y="228600"/>
            <a:ext cx="8839201" cy="5791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019800" y="6324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of DCTA’s A-train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P6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whitmore\AppData\Local\Microsoft\Windows\Temporary Internet Files\Content.Outlook\3AELWYVV\Stadler-Visit-May-2011 014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7772400" cy="58053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6019800" y="6324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of DCTA’s A-train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P7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whitmore\AppData\Local\Microsoft\Windows\Temporary Internet Files\Content.Outlook\3AELWYVV\CIMG3148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00050"/>
            <a:ext cx="7696200" cy="5772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6019800" y="6412468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of DCTA’s A-train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P8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838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TEX Rail Project Funding Through 2019 when Short Term Construction Debt is Retired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 descr="New The T-TEX Rail Logo J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76158" y="6324600"/>
            <a:ext cx="1615441" cy="384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52400" y="50292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Primarily Sales Taxes </a:t>
            </a:r>
            <a:r>
              <a:rPr lang="en-US" sz="1400" dirty="0" smtClean="0">
                <a:latin typeface="+mn-lt"/>
              </a:rPr>
              <a:t>from</a:t>
            </a:r>
            <a:r>
              <a:rPr lang="en-US" sz="1600" dirty="0" smtClean="0">
                <a:latin typeface="+mn-lt"/>
              </a:rPr>
              <a:t> the City of Fort Worth</a:t>
            </a:r>
            <a:endParaRPr lang="en-US" sz="16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28600" y="6396335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/>
              <a:t>6</a:t>
            </a:r>
          </a:p>
          <a:p>
            <a:pPr algn="r"/>
            <a:r>
              <a:rPr lang="en-US" sz="1200" b="1" dirty="0" smtClean="0"/>
              <a:t>2/12/15</a:t>
            </a:r>
            <a:endParaRPr lang="en-US" sz="1200" b="1" dirty="0"/>
          </a:p>
        </p:txBody>
      </p:sp>
      <p:sp>
        <p:nvSpPr>
          <p:cNvPr id="9" name="Oval 8"/>
          <p:cNvSpPr/>
          <p:nvPr/>
        </p:nvSpPr>
        <p:spPr>
          <a:xfrm>
            <a:off x="4343400" y="1028700"/>
            <a:ext cx="495300" cy="3810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0" y="1295400"/>
          <a:ext cx="9144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5438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/>
              <a:t>P9    2/13/15</a:t>
            </a:r>
            <a:endParaRPr lang="en-US" sz="1200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bg2">
                    <a:lumMod val="25000"/>
                  </a:schemeClr>
                </a:solidFill>
              </a:rPr>
              <a:t>Connection in progress</a:t>
            </a:r>
            <a:endParaRPr lang="en-US" b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Diagram 4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val 5"/>
          <p:cNvSpPr/>
          <p:nvPr/>
        </p:nvSpPr>
        <p:spPr>
          <a:xfrm>
            <a:off x="7543800" y="26670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1" name="Group 10"/>
          <p:cNvGrpSpPr/>
          <p:nvPr/>
        </p:nvGrpSpPr>
        <p:grpSpPr>
          <a:xfrm>
            <a:off x="1219200" y="2895600"/>
            <a:ext cx="8191500" cy="3310350"/>
            <a:chOff x="1219200" y="2895600"/>
            <a:chExt cx="8191500" cy="3310350"/>
          </a:xfrm>
        </p:grpSpPr>
        <p:sp>
          <p:nvSpPr>
            <p:cNvPr id="8" name="Rectangle 7"/>
            <p:cNvSpPr/>
            <p:nvPr/>
          </p:nvSpPr>
          <p:spPr>
            <a:xfrm>
              <a:off x="7239000" y="2895600"/>
              <a:ext cx="2171700" cy="117675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1219200" y="5029200"/>
              <a:ext cx="2209800" cy="1176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t" anchorCtr="0">
              <a:noAutofit/>
            </a:bodyPr>
            <a:lstStyle/>
            <a:p>
              <a:r>
                <a:rPr lang="en-US" sz="1600" b="1" dirty="0" smtClean="0"/>
                <a:t>Record of Decision received September 2014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1752600"/>
            <a:ext cx="38862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Included in President’s FY16 Budget - $100,000,000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400550" y="10668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TextBox 13"/>
          <p:cNvSpPr txBox="1"/>
          <p:nvPr/>
        </p:nvSpPr>
        <p:spPr>
          <a:xfrm>
            <a:off x="75438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P10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828800"/>
            <a:ext cx="8763000" cy="4114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tx1"/>
                </a:solidFill>
              </a:rPr>
              <a:t>Issued RFP for CMGC Contractor – Dec 2014</a:t>
            </a:r>
          </a:p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tx1"/>
                </a:solidFill>
              </a:rPr>
              <a:t>Award Vehicle Contract – Early 2015</a:t>
            </a:r>
          </a:p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tx1"/>
                </a:solidFill>
              </a:rPr>
              <a:t>Full Funding Grant Agreement Award – Q1 2016 </a:t>
            </a:r>
          </a:p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tx1"/>
                </a:solidFill>
              </a:rPr>
              <a:t>Revenue Service – 2018</a:t>
            </a:r>
          </a:p>
          <a:p>
            <a:pPr>
              <a:buFont typeface="Wingdings" pitchFamily="2" charset="2"/>
              <a:buChar char="n"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04800"/>
            <a:ext cx="8077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400" b="1" u="sng" dirty="0" smtClean="0">
                <a:ln>
                  <a:solidFill>
                    <a:schemeClr val="bg1"/>
                  </a:solidFill>
                </a:ln>
                <a:latin typeface="+mj-lt"/>
              </a:rPr>
              <a:t>Schedule</a:t>
            </a:r>
            <a:endParaRPr lang="en-US" sz="4400" b="1" u="sng" dirty="0">
              <a:ln>
                <a:solidFill>
                  <a:schemeClr val="bg1"/>
                </a:solidFill>
              </a:ln>
              <a:latin typeface="+mj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4391025" y="10668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TextBox 6"/>
          <p:cNvSpPr txBox="1"/>
          <p:nvPr/>
        </p:nvSpPr>
        <p:spPr>
          <a:xfrm>
            <a:off x="75438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P11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758952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 Master Plan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381000" y="15240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dwhitmore\AppData\Local\Microsoft\Windows\Temporary Internet Files\Content.Outlook\3AELWYVV\FWTAGENL4121_MasterplanBranding_Final_CMYK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0400" y="152400"/>
            <a:ext cx="1828800" cy="1875116"/>
          </a:xfrm>
          <a:prstGeom prst="rect">
            <a:avLst/>
          </a:prstGeom>
          <a:noFill/>
        </p:spPr>
      </p:pic>
      <p:pic>
        <p:nvPicPr>
          <p:cNvPr id="5" name="Picture 9" descr="C:\Documents and Settings\chawkins.002\My Documents\My Pictures\The T\tlogo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228600"/>
            <a:ext cx="109307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4800" y="16002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 Five Year Service Plan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Funded by the North  </a:t>
            </a:r>
          </a:p>
          <a:p>
            <a:r>
              <a:rPr lang="en-US" dirty="0" smtClean="0"/>
              <a:t>    Central Texas Council</a:t>
            </a:r>
          </a:p>
          <a:p>
            <a:r>
              <a:rPr lang="en-US" dirty="0" smtClean="0"/>
              <a:t>    of Governments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10800000">
            <a:off x="3200400" y="3886200"/>
            <a:ext cx="15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4610894" y="2780506"/>
            <a:ext cx="76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5943600" y="39624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610100" y="5143500"/>
            <a:ext cx="76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400550" y="10668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TextBox 14"/>
          <p:cNvSpPr txBox="1"/>
          <p:nvPr/>
        </p:nvSpPr>
        <p:spPr>
          <a:xfrm>
            <a:off x="75438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P12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53381" y="610381"/>
            <a:ext cx="5637237" cy="5637237"/>
            <a:chOff x="1371599" y="0"/>
            <a:chExt cx="5637237" cy="5637237"/>
          </a:xfrm>
          <a:solidFill>
            <a:srgbClr val="0070C0"/>
          </a:solidFill>
        </p:grpSpPr>
        <p:sp>
          <p:nvSpPr>
            <p:cNvPr id="3" name="Oval 2"/>
            <p:cNvSpPr/>
            <p:nvPr/>
          </p:nvSpPr>
          <p:spPr>
            <a:xfrm>
              <a:off x="1371599" y="0"/>
              <a:ext cx="5637237" cy="5637237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Oval 4"/>
            <p:cNvSpPr/>
            <p:nvPr/>
          </p:nvSpPr>
          <p:spPr>
            <a:xfrm>
              <a:off x="1904218" y="761219"/>
              <a:ext cx="4572000" cy="398612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39370" rIns="39370" bIns="3937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u="sng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End Result</a:t>
              </a:r>
            </a:p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Comprehensive Plan with maps and visuals laying out what </a:t>
              </a:r>
              <a:r>
                <a:rPr lang="en-US" sz="3100" b="1" u="sng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we </a:t>
              </a:r>
              <a:r>
                <a:rPr lang="en-US" sz="31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and the </a:t>
              </a:r>
              <a:r>
                <a:rPr lang="en-US" sz="3100" b="1" u="sng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Community</a:t>
              </a:r>
              <a:r>
                <a:rPr lang="en-US" sz="31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feel should be our network of public transportation in the future</a:t>
              </a:r>
              <a:endParaRPr lang="en-US" sz="31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5" name="Picture 2" descr="C:\Users\dwhitmore\AppData\Local\Microsoft\Windows\Temporary Internet Files\Content.Outlook\3AELWYVV\FWTAGENL4121_MasterplanBranding_Final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6730"/>
            <a:ext cx="1752600" cy="1796986"/>
          </a:xfrm>
          <a:prstGeom prst="rect">
            <a:avLst/>
          </a:prstGeom>
          <a:noFill/>
        </p:spPr>
      </p:pic>
      <p:pic>
        <p:nvPicPr>
          <p:cNvPr id="6" name="Picture 9" descr="C:\Documents and Settings\chawkins.002\My Documents\My Pictures\The T\tlog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33400"/>
            <a:ext cx="109307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5438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P13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572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The T Ridership for All Modes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52400" y="838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FY 2003-2014</a:t>
            </a:r>
            <a:endParaRPr lang="en-US" b="1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1978628663"/>
              </p:ext>
            </p:extLst>
          </p:nvPr>
        </p:nvGraphicFramePr>
        <p:xfrm>
          <a:off x="228600" y="1524000"/>
          <a:ext cx="8763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val 7"/>
          <p:cNvSpPr/>
          <p:nvPr/>
        </p:nvSpPr>
        <p:spPr>
          <a:xfrm>
            <a:off x="1409700" y="32385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7543800" y="64008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smtClean="0">
                <a:solidFill>
                  <a:schemeClr val="bg1"/>
                </a:solidFill>
              </a:rPr>
              <a:t>P14    2/13/15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514350" indent="-514350"/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9144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Questions?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1981200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Paul J Ballard</a:t>
            </a:r>
          </a:p>
          <a:p>
            <a:pPr algn="ctr"/>
            <a:r>
              <a:rPr lang="en-US" sz="2400" b="1" dirty="0" smtClean="0"/>
              <a:t>President &amp; Chief Executive Officer</a:t>
            </a:r>
          </a:p>
          <a:p>
            <a:pPr algn="ctr"/>
            <a:r>
              <a:rPr lang="en-US" sz="2400" b="1" dirty="0" smtClean="0"/>
              <a:t>pballard@the-t.com</a:t>
            </a:r>
          </a:p>
          <a:p>
            <a:pPr algn="ctr"/>
            <a:r>
              <a:rPr lang="en-US" sz="2400" b="1" dirty="0" smtClean="0"/>
              <a:t>817-215-8704</a:t>
            </a:r>
            <a:endParaRPr lang="en-US" sz="2400" b="1" dirty="0"/>
          </a:p>
        </p:txBody>
      </p:sp>
      <p:pic>
        <p:nvPicPr>
          <p:cNvPr id="6" name="Picture 9" descr="C:\Documents and Settings\chawkins.002\My Documents\My Pictures\The T\t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5410200"/>
            <a:ext cx="109307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New The T-TEX Rail Logo JPEG.jpg">
            <a:hlinkClick r:id="rId3" action="ppaction://program" highlightClick="1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5791200"/>
            <a:ext cx="2438400" cy="580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C:\Users\dwhitmore\AppData\Local\Microsoft\Windows\Temporary Internet Files\Content.Outlook\3AELWYVV\FWTAGENL4121_MasterplanBranding_Final_CMY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5181600"/>
            <a:ext cx="1447800" cy="1484468"/>
          </a:xfrm>
          <a:prstGeom prst="rect">
            <a:avLst/>
          </a:prstGeom>
          <a:noFill/>
        </p:spPr>
      </p:pic>
      <p:sp>
        <p:nvSpPr>
          <p:cNvPr id="9" name="Oval 8"/>
          <p:cNvSpPr/>
          <p:nvPr/>
        </p:nvSpPr>
        <p:spPr>
          <a:xfrm>
            <a:off x="4391025" y="10668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0EB353-B075-4294-95C2-1EC6FDA8EA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344</Words>
  <Application>Microsoft Office PowerPoint</Application>
  <PresentationFormat>On-screen Show (4:3)</PresentationFormat>
  <Paragraphs>101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The Future of Transit and Commuter Rail in Tarrant County</vt:lpstr>
      <vt:lpstr>Slide 2</vt:lpstr>
      <vt:lpstr>TEX Rail Map</vt:lpstr>
      <vt:lpstr>Slide 4</vt:lpstr>
      <vt:lpstr>Terminals A-B Station Concept</vt:lpstr>
      <vt:lpstr>Slide 6</vt:lpstr>
      <vt:lpstr>Slide 7</vt:lpstr>
      <vt:lpstr>Slide 8</vt:lpstr>
      <vt:lpstr>TEX Rail Project Funding Through 2019 when Short Term Construction Debt is Retired</vt:lpstr>
      <vt:lpstr>Connection in progress</vt:lpstr>
      <vt:lpstr>Slide 11</vt:lpstr>
      <vt:lpstr>T Master Plan</vt:lpstr>
      <vt:lpstr>Slide 13</vt:lpstr>
      <vt:lpstr>The T Ridership for All Modes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overview presentation</dc:title>
  <dc:creator/>
  <cp:lastModifiedBy/>
  <cp:revision>1</cp:revision>
  <dcterms:modified xsi:type="dcterms:W3CDTF">2015-02-10T14:27:26Z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