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354" r:id="rId2"/>
    <p:sldId id="259" r:id="rId3"/>
    <p:sldId id="362" r:id="rId4"/>
    <p:sldId id="381" r:id="rId5"/>
    <p:sldId id="378" r:id="rId6"/>
    <p:sldId id="379" r:id="rId7"/>
    <p:sldId id="363" r:id="rId8"/>
    <p:sldId id="258" r:id="rId9"/>
    <p:sldId id="365" r:id="rId10"/>
    <p:sldId id="366" r:id="rId11"/>
    <p:sldId id="375" r:id="rId12"/>
    <p:sldId id="364" r:id="rId13"/>
    <p:sldId id="367" r:id="rId14"/>
    <p:sldId id="368" r:id="rId15"/>
    <p:sldId id="382" r:id="rId16"/>
    <p:sldId id="370" r:id="rId17"/>
    <p:sldId id="371" r:id="rId18"/>
    <p:sldId id="377" r:id="rId19"/>
    <p:sldId id="376" r:id="rId20"/>
    <p:sldId id="356" r:id="rId21"/>
    <p:sldId id="369" r:id="rId22"/>
    <p:sldId id="357" r:id="rId23"/>
    <p:sldId id="359" r:id="rId24"/>
    <p:sldId id="372" r:id="rId25"/>
  </p:sldIdLst>
  <p:sldSz cx="9144000" cy="6858000" type="screen4x3"/>
  <p:notesSz cx="7315200" cy="96012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xDOT" initials="T"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925700"/>
    <a:srgbClr val="CC7A00"/>
    <a:srgbClr val="14385C"/>
    <a:srgbClr val="899BAD"/>
    <a:srgbClr val="042A45"/>
    <a:srgbClr val="042A43"/>
    <a:srgbClr val="D27D00"/>
    <a:srgbClr val="25629F"/>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47" autoAdjust="0"/>
    <p:restoredTop sz="85695" autoAdjust="0"/>
  </p:normalViewPr>
  <p:slideViewPr>
    <p:cSldViewPr showGuides="1">
      <p:cViewPr>
        <p:scale>
          <a:sx n="70" d="100"/>
          <a:sy n="70" d="100"/>
        </p:scale>
        <p:origin x="-1398" y="-246"/>
      </p:cViewPr>
      <p:guideLst>
        <p:guide orient="horz" pos="672"/>
        <p:guide orient="horz" pos="3936"/>
        <p:guide pos="217"/>
        <p:guide pos="5568"/>
        <p:guide pos="1433"/>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138337707786527"/>
          <c:y val="2.5601638504864313E-2"/>
          <c:w val="0.82306106736657914"/>
          <c:h val="0.85633670791151106"/>
        </c:manualLayout>
      </c:layout>
      <c:barChart>
        <c:barDir val="col"/>
        <c:grouping val="stacked"/>
        <c:varyColors val="0"/>
        <c:ser>
          <c:idx val="0"/>
          <c:order val="0"/>
          <c:tx>
            <c:strRef>
              <c:f>Sheet1!$E$20</c:f>
              <c:strCache>
                <c:ptCount val="1"/>
                <c:pt idx="0">
                  <c:v>Truck</c:v>
                </c:pt>
              </c:strCache>
            </c:strRef>
          </c:tx>
          <c:spPr>
            <a:solidFill>
              <a:schemeClr val="accent1">
                <a:lumMod val="50000"/>
                <a:lumOff val="50000"/>
              </a:schemeClr>
            </a:solidFill>
            <a:ln>
              <a:noFill/>
            </a:ln>
            <a:effectLst/>
          </c:spPr>
          <c:invertIfNegative val="0"/>
          <c:dPt>
            <c:idx val="0"/>
            <c:invertIfNegative val="0"/>
            <c:bubble3D val="0"/>
            <c:spPr>
              <a:solidFill>
                <a:schemeClr val="accent1">
                  <a:lumMod val="50000"/>
                  <a:lumOff val="50000"/>
                </a:schemeClr>
              </a:solidFill>
              <a:ln>
                <a:noFill/>
              </a:ln>
              <a:effectLst/>
            </c:spPr>
          </c:dPt>
          <c:cat>
            <c:numRef>
              <c:f>Sheet1!$F$18:$G$18</c:f>
              <c:numCache>
                <c:formatCode>General</c:formatCode>
                <c:ptCount val="2"/>
                <c:pt idx="0">
                  <c:v>2010</c:v>
                </c:pt>
                <c:pt idx="1">
                  <c:v>2040</c:v>
                </c:pt>
              </c:numCache>
            </c:numRef>
          </c:cat>
          <c:val>
            <c:numRef>
              <c:f>Sheet1!$F$20:$G$20</c:f>
              <c:numCache>
                <c:formatCode>#,##0</c:formatCode>
                <c:ptCount val="2"/>
                <c:pt idx="0">
                  <c:v>83000</c:v>
                </c:pt>
                <c:pt idx="1">
                  <c:v>190100</c:v>
                </c:pt>
              </c:numCache>
            </c:numRef>
          </c:val>
        </c:ser>
        <c:ser>
          <c:idx val="1"/>
          <c:order val="1"/>
          <c:tx>
            <c:strRef>
              <c:f>Sheet1!$E$21</c:f>
              <c:strCache>
                <c:ptCount val="1"/>
                <c:pt idx="0">
                  <c:v>Rail</c:v>
                </c:pt>
              </c:strCache>
            </c:strRef>
          </c:tx>
          <c:spPr>
            <a:solidFill>
              <a:schemeClr val="accent5"/>
            </a:solidFill>
            <a:ln>
              <a:noFill/>
            </a:ln>
            <a:effectLst/>
          </c:spPr>
          <c:invertIfNegative val="0"/>
          <c:cat>
            <c:numRef>
              <c:f>Sheet1!$F$18:$G$18</c:f>
              <c:numCache>
                <c:formatCode>General</c:formatCode>
                <c:ptCount val="2"/>
                <c:pt idx="0">
                  <c:v>2010</c:v>
                </c:pt>
                <c:pt idx="1">
                  <c:v>2040</c:v>
                </c:pt>
              </c:numCache>
            </c:numRef>
          </c:cat>
          <c:val>
            <c:numRef>
              <c:f>Sheet1!$F$21:$G$21</c:f>
              <c:numCache>
                <c:formatCode>#,##0</c:formatCode>
                <c:ptCount val="2"/>
                <c:pt idx="0">
                  <c:v>72000</c:v>
                </c:pt>
                <c:pt idx="1">
                  <c:v>90000</c:v>
                </c:pt>
              </c:numCache>
            </c:numRef>
          </c:val>
        </c:ser>
        <c:dLbls>
          <c:showLegendKey val="0"/>
          <c:showVal val="0"/>
          <c:showCatName val="0"/>
          <c:showSerName val="0"/>
          <c:showPercent val="0"/>
          <c:showBubbleSize val="0"/>
        </c:dLbls>
        <c:gapWidth val="150"/>
        <c:overlap val="100"/>
        <c:serLines>
          <c:spPr>
            <a:ln w="9525" cap="flat" cmpd="sng" algn="ctr">
              <a:solidFill>
                <a:schemeClr val="tx1">
                  <a:lumMod val="35000"/>
                  <a:lumOff val="65000"/>
                </a:schemeClr>
              </a:solidFill>
              <a:round/>
            </a:ln>
            <a:effectLst/>
          </c:spPr>
        </c:serLines>
        <c:axId val="82159488"/>
        <c:axId val="82161024"/>
      </c:barChart>
      <c:catAx>
        <c:axId val="8215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161024"/>
        <c:crosses val="autoZero"/>
        <c:auto val="1"/>
        <c:lblAlgn val="ctr"/>
        <c:lblOffset val="100"/>
        <c:noMultiLvlLbl val="0"/>
      </c:catAx>
      <c:valAx>
        <c:axId val="821610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Tonnage</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15948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solidFill>
      <a:schemeClr val="bg1"/>
    </a:solidFill>
    <a:ln w="3175">
      <a:solidFill>
        <a:schemeClr val="tx1"/>
      </a:solidFill>
    </a:ln>
    <a:effectLst/>
  </c:spPr>
  <c:txPr>
    <a:bodyPr/>
    <a:lstStyle/>
    <a:p>
      <a:pPr>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NULL"/></Relationships>
</file>

<file path=ppt/drawings/_rels/vmlDrawing3.vml.rels><?xml version="1.0" encoding="UTF-8" standalone="yes"?>
<Relationships xmlns="http://schemas.openxmlformats.org/package/2006/relationships"><Relationship Id="rId1" Type="http://schemas.openxmlformats.org/officeDocument/2006/relationships/image" Target="NULL"/></Relationships>
</file>

<file path=ppt/drawings/_rels/vmlDrawing4.vml.rels><?xml version="1.0" encoding="UTF-8" standalone="yes"?>
<Relationships xmlns="http://schemas.openxmlformats.org/package/2006/relationships"><Relationship Id="rId1" Type="http://schemas.openxmlformats.org/officeDocument/2006/relationships/image" Target="NULL"/></Relationships>
</file>

<file path=ppt/drawings/_rels/vmlDrawing5.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7016" tIns="48508" rIns="97016" bIns="48508"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7016" tIns="48508" rIns="97016" bIns="48508" rtlCol="0"/>
          <a:lstStyle>
            <a:lvl1pPr algn="r">
              <a:defRPr sz="1200"/>
            </a:lvl1pPr>
          </a:lstStyle>
          <a:p>
            <a:fld id="{7A790463-911A-4750-AD2E-671879DD54F4}" type="datetimeFigureOut">
              <a:rPr lang="en-US" smtClean="0"/>
              <a:pPr/>
              <a:t>2/29/2016</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7016" tIns="48508" rIns="97016" bIns="48508" rtlCol="0" anchor="ctr"/>
          <a:lstStyle/>
          <a:p>
            <a:endParaRPr lang="en-US" dirty="0"/>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7016" tIns="48508" rIns="97016" bIns="485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7016" tIns="48508" rIns="97016" bIns="4850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7016" tIns="48508" rIns="97016" bIns="48508" rtlCol="0" anchor="b"/>
          <a:lstStyle>
            <a:lvl1pPr algn="r">
              <a:defRPr sz="1200"/>
            </a:lvl1pPr>
          </a:lstStyle>
          <a:p>
            <a:fld id="{09541898-D043-4569-A9A6-59B778BECE00}" type="slidenum">
              <a:rPr lang="en-US" smtClean="0"/>
              <a:pPr/>
              <a:t>‹#›</a:t>
            </a:fld>
            <a:endParaRPr lang="en-US" dirty="0"/>
          </a:p>
        </p:txBody>
      </p:sp>
    </p:spTree>
    <p:extLst>
      <p:ext uri="{BB962C8B-B14F-4D97-AF65-F5344CB8AC3E}">
        <p14:creationId xmlns:p14="http://schemas.microsoft.com/office/powerpoint/2010/main" val="7582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Originally scheduled to open in 2014, but faced setbacks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Navigation tests to begin April 2016</a:t>
            </a:r>
          </a:p>
          <a:p>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3</a:t>
            </a:fld>
            <a:endParaRPr lang="en-US" dirty="0"/>
          </a:p>
        </p:txBody>
      </p:sp>
    </p:spTree>
    <p:extLst>
      <p:ext uri="{BB962C8B-B14F-4D97-AF65-F5344CB8AC3E}">
        <p14:creationId xmlns:p14="http://schemas.microsoft.com/office/powerpoint/2010/main" val="2999529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Explanation of Panamax vs. New Panamax</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New locks will accommodate much larger vessels, though the largest of New Panamax vessels will not be able to call on Texas ports </a:t>
            </a:r>
          </a:p>
          <a:p>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7</a:t>
            </a:fld>
            <a:endParaRPr lang="en-US" dirty="0"/>
          </a:p>
        </p:txBody>
      </p:sp>
    </p:spTree>
    <p:extLst>
      <p:ext uri="{BB962C8B-B14F-4D97-AF65-F5344CB8AC3E}">
        <p14:creationId xmlns:p14="http://schemas.microsoft.com/office/powerpoint/2010/main" val="4273270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TxDOT formed the Panama Canal Stakeholder working group in early 2012 to assess the opportunities associated with the Panama Canal expansion for Texas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Included: shippers, carriers, ports, MPOs, RMAs, public agencies, industry groups, universities, and consultants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Report published in November 2012 (outline of findings on slide)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Recommendations included the development of the TxDOT MRD, Texas Freight Advisory Committee and Texas Freight Plan</a:t>
            </a:r>
          </a:p>
          <a:p>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8</a:t>
            </a:fld>
            <a:endParaRPr lang="en-US" dirty="0"/>
          </a:p>
        </p:txBody>
      </p:sp>
    </p:spTree>
    <p:extLst>
      <p:ext uri="{BB962C8B-B14F-4D97-AF65-F5344CB8AC3E}">
        <p14:creationId xmlns:p14="http://schemas.microsoft.com/office/powerpoint/2010/main" val="299057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Larger ships are expected to call at Texas ports BUT -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largest New Panamax ships will require a 50 ft. draft – Texas will not be able to accommodate, most of these ships will likely go to the East Coast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Projected to have a positive overall impact on intermodal cargo volumes in Texas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Ultra-large container ships will continue to go to the West Coast because it would be faster to load onto freight rail or trucks than to use the Panama Canal to call on the Gulf Coast</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Also depends on the pricing of rail transportation from Pacific ports and the transit tolls charged by the Panama Canal Authority</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9</a:t>
            </a:fld>
            <a:endParaRPr lang="en-US" dirty="0"/>
          </a:p>
        </p:txBody>
      </p:sp>
    </p:spTree>
    <p:extLst>
      <p:ext uri="{BB962C8B-B14F-4D97-AF65-F5344CB8AC3E}">
        <p14:creationId xmlns:p14="http://schemas.microsoft.com/office/powerpoint/2010/main" val="668216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Houston is the Texas port most likely to benefit from the Panama Canal expansion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Geographic limitations – Continental shelf would require going 20 more miles in the gulf to dredge to 50 ft.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Hinterland – The area served by the Port of Houston is too small to justify the largest of ships to call; if there was better freight rail between Houston and DFW, then maybe the market would justify larger ships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Transshipment – Containers can be moved from the New Panamax vessels onto smaller  ships capable of calling at ports with less than 50 ft. draft</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Would lower operating costs for carriers, but increase transit times for shippers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East Asian imports currently represent 31% of Houston’s total inbound container trade volume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541898-D043-4569-A9A6-59B778BECE00}" type="slidenum">
              <a:rPr lang="en-US" smtClean="0"/>
              <a:pPr/>
              <a:t>10</a:t>
            </a:fld>
            <a:endParaRPr lang="en-US" dirty="0"/>
          </a:p>
        </p:txBody>
      </p:sp>
    </p:spTree>
    <p:extLst>
      <p:ext uri="{BB962C8B-B14F-4D97-AF65-F5344CB8AC3E}">
        <p14:creationId xmlns:p14="http://schemas.microsoft.com/office/powerpoint/2010/main" val="2506992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LNG exports to Asia represent one of the biggest opportunities related to the Panama Canal expansion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Dimensions of current Panama Canal locks are too small for most of the LNG fleet; New locks will be able to accommodate 88% of LNG vessels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Texas has two LNG export facilities under construction and four awaiting federal approve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U.S. ban on crude oil exports ended in December 2015 – Tankers have already sent crude from Texas ports to Europe – Crude exports to Asia would benefit from the expansion</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11</a:t>
            </a:fld>
            <a:endParaRPr lang="en-US" dirty="0"/>
          </a:p>
        </p:txBody>
      </p:sp>
    </p:spTree>
    <p:extLst>
      <p:ext uri="{BB962C8B-B14F-4D97-AF65-F5344CB8AC3E}">
        <p14:creationId xmlns:p14="http://schemas.microsoft.com/office/powerpoint/2010/main" val="254542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More attention being paid to Texas ports, including how they are impacted by the Panama Canal</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Freight Advisory Committee – Formed on the recommendation of the PCSWG; created the Texas Freight Mobility Plan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Interim Charge – Study of the demand placed on state’s ports, roadways, and railways resulting from the Panama Canal expansion and make recommendations to ensure that the transportation infrastructure is adequate to accommodate increases in imports/exports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Initiative on Texas Ports – Port subcommittee on the Transportation Advisory Board; forming a Senate interim select committee on ports (joint committee – if announced by the conference)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RTI Study – Will monitor the Panama Canal system for a 12-18 month period after the new locks are inaugurated to better identify its impact on the Texas multimodal freight networks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Freight Mobility Plan – Adopted during the last Texas Transportation Commission meeting; will be discussed later this presentation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Rider 48 – Legislature authorized up to $20 million of Texas Mobility Fund for connectivity projects that support the ports; list of projects will be voted on by the Texas Transportation Commission in February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Port Capital Program – Biennial report required by Chapter 55 of the Texas Transportation Code outlining the capital investment needs of the state’s ports; currently in development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12</a:t>
            </a:fld>
            <a:endParaRPr lang="en-US" dirty="0"/>
          </a:p>
        </p:txBody>
      </p:sp>
    </p:spTree>
    <p:extLst>
      <p:ext uri="{BB962C8B-B14F-4D97-AF65-F5344CB8AC3E}">
        <p14:creationId xmlns:p14="http://schemas.microsoft.com/office/powerpoint/2010/main" val="783898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Texas ports are not building on speculation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Almost all Texas ports are engaged in some form of channel deepening and/or widening projects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13</a:t>
            </a:fld>
            <a:endParaRPr lang="en-US" dirty="0"/>
          </a:p>
        </p:txBody>
      </p:sp>
    </p:spTree>
    <p:extLst>
      <p:ext uri="{BB962C8B-B14F-4D97-AF65-F5344CB8AC3E}">
        <p14:creationId xmlns:p14="http://schemas.microsoft.com/office/powerpoint/2010/main" val="1358410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As container ports, the Port of Houston and Port Freeport have taken actions to better accommodate larger container ships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Port of Houston covered the cost of the Bayport and </a:t>
            </a:r>
            <a:r>
              <a:rPr lang="en-US" sz="1200" kern="1200" dirty="0" err="1" smtClean="0">
                <a:solidFill>
                  <a:schemeClr val="tx1"/>
                </a:solidFill>
                <a:effectLst/>
                <a:latin typeface="+mn-lt"/>
                <a:ea typeface="+mn-ea"/>
                <a:cs typeface="+mn-cs"/>
              </a:rPr>
              <a:t>Barbours</a:t>
            </a:r>
            <a:r>
              <a:rPr lang="en-US" sz="1200" kern="1200" dirty="0" smtClean="0">
                <a:solidFill>
                  <a:schemeClr val="tx1"/>
                </a:solidFill>
                <a:effectLst/>
                <a:latin typeface="+mn-lt"/>
                <a:ea typeface="+mn-ea"/>
                <a:cs typeface="+mn-cs"/>
              </a:rPr>
              <a:t> Cut Channel projects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Freeport Harbor Channel is currently 45 ft and is in the engineering process with USACE to deepen the channel to 55 ft. – If constructed, it will be the deepest port on the Gulf Coast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14</a:t>
            </a:fld>
            <a:endParaRPr lang="en-US" dirty="0"/>
          </a:p>
        </p:txBody>
      </p:sp>
    </p:spTree>
    <p:extLst>
      <p:ext uri="{BB962C8B-B14F-4D97-AF65-F5344CB8AC3E}">
        <p14:creationId xmlns:p14="http://schemas.microsoft.com/office/powerpoint/2010/main" val="1229981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err="1" smtClean="0">
                <a:solidFill>
                  <a:schemeClr val="tx1"/>
                </a:solidFill>
                <a:effectLst/>
                <a:latin typeface="+mn-lt"/>
                <a:ea typeface="+mn-ea"/>
                <a:cs typeface="+mn-cs"/>
              </a:rPr>
              <a:t>TxDOT’s</a:t>
            </a:r>
            <a:r>
              <a:rPr lang="en-US" sz="1200" kern="1200" dirty="0" smtClean="0">
                <a:solidFill>
                  <a:schemeClr val="tx1"/>
                </a:solidFill>
                <a:effectLst/>
                <a:latin typeface="+mn-lt"/>
                <a:ea typeface="+mn-ea"/>
                <a:cs typeface="+mn-cs"/>
              </a:rPr>
              <a:t> first comprehensive multimodal transportation plan that focuses on the state’s freight transportation needs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Approved in January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information in the following slides comes from the Freight Mobility Plan and does not represent only the Panama Canal’s impact on Texas, but the projection for the future of freight in Texas, </a:t>
            </a:r>
            <a:r>
              <a:rPr lang="en-US" sz="1200" b="1" kern="1200" dirty="0" smtClean="0">
                <a:solidFill>
                  <a:schemeClr val="tx1"/>
                </a:solidFill>
                <a:effectLst/>
                <a:latin typeface="+mn-lt"/>
                <a:ea typeface="+mn-ea"/>
                <a:cs typeface="+mn-cs"/>
              </a:rPr>
              <a:t>including </a:t>
            </a:r>
            <a:r>
              <a:rPr lang="en-US" sz="1200" kern="1200" dirty="0" smtClean="0">
                <a:solidFill>
                  <a:schemeClr val="tx1"/>
                </a:solidFill>
                <a:effectLst/>
                <a:latin typeface="+mn-lt"/>
                <a:ea typeface="+mn-ea"/>
                <a:cs typeface="+mn-cs"/>
              </a:rPr>
              <a:t>any predicted changes due to the Panama Canal expansion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Represent constraints on transportation infrastructure as population grows and freight transportation increases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16</a:t>
            </a:fld>
            <a:endParaRPr lang="en-US" dirty="0"/>
          </a:p>
        </p:txBody>
      </p:sp>
    </p:spTree>
    <p:extLst>
      <p:ext uri="{BB962C8B-B14F-4D97-AF65-F5344CB8AC3E}">
        <p14:creationId xmlns:p14="http://schemas.microsoft.com/office/powerpoint/2010/main" val="3042769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Shows the correlation between freight volume growth and increased highway congestion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Truck tons in Texas are expected to increase by 110% to 2.19 billion tons in 2040</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DFW region will see both growth in freight and congestion, partly caused by the Panama Canal expansion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highest increases in truck volumes impacting the DFW area will by IH-45 and IH-35 </a:t>
            </a:r>
          </a:p>
          <a:p>
            <a:pPr marL="171450" indent="-171450">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18</a:t>
            </a:fld>
            <a:endParaRPr lang="en-US" dirty="0"/>
          </a:p>
        </p:txBody>
      </p:sp>
    </p:spTree>
    <p:extLst>
      <p:ext uri="{BB962C8B-B14F-4D97-AF65-F5344CB8AC3E}">
        <p14:creationId xmlns:p14="http://schemas.microsoft.com/office/powerpoint/2010/main" val="3297890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19</a:t>
            </a:fld>
            <a:endParaRPr lang="en-US" dirty="0"/>
          </a:p>
        </p:txBody>
      </p:sp>
    </p:spTree>
    <p:extLst>
      <p:ext uri="{BB962C8B-B14F-4D97-AF65-F5344CB8AC3E}">
        <p14:creationId xmlns:p14="http://schemas.microsoft.com/office/powerpoint/2010/main" val="2788564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Freight rail traffic expected to increase between Abilene/Fort Worth and Amarillo/Fort Worth – Not increased rail traffic from ports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20</a:t>
            </a:fld>
            <a:endParaRPr lang="en-US" dirty="0"/>
          </a:p>
        </p:txBody>
      </p:sp>
    </p:spTree>
    <p:extLst>
      <p:ext uri="{BB962C8B-B14F-4D97-AF65-F5344CB8AC3E}">
        <p14:creationId xmlns:p14="http://schemas.microsoft.com/office/powerpoint/2010/main" val="3063511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DFW is primarily served by LA/LB as well as other non-Texas ports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If conditions change (infrastructure, freight rail rates, etc.) , DFW could be served more by Houston</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22</a:t>
            </a:fld>
            <a:endParaRPr lang="en-US" dirty="0"/>
          </a:p>
        </p:txBody>
      </p:sp>
    </p:spTree>
    <p:extLst>
      <p:ext uri="{BB962C8B-B14F-4D97-AF65-F5344CB8AC3E}">
        <p14:creationId xmlns:p14="http://schemas.microsoft.com/office/powerpoint/2010/main" val="1770919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541898-D043-4569-A9A6-59B778BECE00}" type="slidenum">
              <a:rPr lang="en-US" smtClean="0"/>
              <a:pPr/>
              <a:t>24</a:t>
            </a:fld>
            <a:endParaRPr lang="en-US" dirty="0"/>
          </a:p>
        </p:txBody>
      </p:sp>
    </p:spTree>
    <p:extLst>
      <p:ext uri="{BB962C8B-B14F-4D97-AF65-F5344CB8AC3E}">
        <p14:creationId xmlns:p14="http://schemas.microsoft.com/office/powerpoint/2010/main" val="68433607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8.xml"/><Relationship Id="rId7" Type="http://schemas.openxmlformats.org/officeDocument/2006/relationships/image" Target="../media/image3.png"/><Relationship Id="rId2" Type="http://schemas.openxmlformats.org/officeDocument/2006/relationships/tags" Target="../tags/tag7.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Master" Target="../slideMasters/slideMaster1.xml"/><Relationship Id="rId4" Type="http://schemas.openxmlformats.org/officeDocument/2006/relationships/tags" Target="../tags/tag9.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1.xml"/><Relationship Id="rId7" Type="http://schemas.openxmlformats.org/officeDocument/2006/relationships/image" Target="../media/image3.png"/><Relationship Id="rId2" Type="http://schemas.openxmlformats.org/officeDocument/2006/relationships/tags" Target="../tags/tag10.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slideMaster" Target="../slideMasters/slideMaster1.xml"/><Relationship Id="rId4" Type="http://schemas.openxmlformats.org/officeDocument/2006/relationships/tags" Target="../tags/tag1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4.xml"/><Relationship Id="rId7" Type="http://schemas.openxmlformats.org/officeDocument/2006/relationships/image" Target="../media/image6.png"/><Relationship Id="rId2" Type="http://schemas.openxmlformats.org/officeDocument/2006/relationships/tags" Target="../tags/tag13.xml"/><Relationship Id="rId1" Type="http://schemas.openxmlformats.org/officeDocument/2006/relationships/vmlDrawing" Target="../drawings/vmlDrawing4.vml"/><Relationship Id="rId6" Type="http://schemas.openxmlformats.org/officeDocument/2006/relationships/image" Target="../media/image5.png"/><Relationship Id="rId5" Type="http://schemas.openxmlformats.org/officeDocument/2006/relationships/oleObject" Target="../embeddings/oleObject4.bin"/><Relationship Id="rId4" Type="http://schemas.openxmlformats.org/officeDocument/2006/relationships/slideMaster" Target="../slideMasters/slideMaster1.xml"/><Relationship Id="rId9"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aphicFrame>
        <p:nvGraphicFramePr>
          <p:cNvPr id="7" name="Object 6"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50314" name="think-cell Slide" r:id="rId6" imgW="0" imgH="0" progId="">
                  <p:embed/>
                </p:oleObj>
              </mc:Choice>
              <mc:Fallback>
                <p:oleObj name="think-cell Slide" r:id="rId6" imgW="0" imgH="0" progId="">
                  <p:embed/>
                  <p:pic>
                    <p:nvPicPr>
                      <p:cNvPr id="0" name="Rectangle 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hasCustomPrompt="1"/>
            <p:custDataLst>
              <p:tags r:id="rId3"/>
            </p:custDataLst>
          </p:nvPr>
        </p:nvSpPr>
        <p:spPr>
          <a:xfrm>
            <a:off x="481010" y="3657600"/>
            <a:ext cx="3862390" cy="1409700"/>
          </a:xfrm>
          <a:noFill/>
        </p:spPr>
        <p:txBody>
          <a:bodyPr wrap="square" lIns="0" tIns="0" rIns="0" bIns="0" rtlCol="0" anchor="b" anchorCtr="0">
            <a:noAutofit/>
          </a:bodyPr>
          <a:lstStyle>
            <a:lvl1pPr>
              <a:lnSpc>
                <a:spcPct val="90000"/>
              </a:lnSpc>
              <a:defRPr kumimoji="0" lang="en-US" sz="4000" b="0" i="0" u="none" strike="noStrike" kern="1200" cap="all" spc="0" normalizeH="0" baseline="0" noProof="0" dirty="0" smtClean="0">
                <a:ln>
                  <a:noFill/>
                </a:ln>
                <a:solidFill>
                  <a:schemeClr val="accent1"/>
                </a:solidFill>
                <a:effectLst/>
                <a:uLnTx/>
                <a:uFillTx/>
                <a:latin typeface="Franklin Gothic Medium" panose="020B0603020102020204"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Presentation title</a:t>
            </a:r>
            <a:endParaRPr lang="en-US" dirty="0"/>
          </a:p>
        </p:txBody>
      </p:sp>
      <p:sp>
        <p:nvSpPr>
          <p:cNvPr id="3" name="Subtitle 2"/>
          <p:cNvSpPr>
            <a:spLocks noGrp="1"/>
          </p:cNvSpPr>
          <p:nvPr>
            <p:ph type="subTitle" idx="1" hasCustomPrompt="1"/>
            <p:custDataLst>
              <p:tags r:id="rId4"/>
            </p:custDataLst>
          </p:nvPr>
        </p:nvSpPr>
        <p:spPr>
          <a:xfrm>
            <a:off x="481010" y="5286374"/>
            <a:ext cx="3862390" cy="581026"/>
          </a:xfrm>
          <a:noFill/>
        </p:spPr>
        <p:txBody>
          <a:bodyPr vert="horz" wrap="square" lIns="0" tIns="0" rIns="0" bIns="0" rtlCol="0" anchor="t" anchorCtr="0">
            <a:noAutofit/>
          </a:bodyPr>
          <a:lstStyle>
            <a:lvl1pPr marL="0" indent="0" algn="l">
              <a:buNone/>
              <a:defRPr kumimoji="0" lang="en-US" sz="2400" b="0" i="0" u="none" strike="noStrike" kern="1200" cap="none" spc="0" normalizeH="0" baseline="0" noProof="0" dirty="0" smtClean="0">
                <a:ln>
                  <a:noFill/>
                </a:ln>
                <a:solidFill>
                  <a:schemeClr val="tx1">
                    <a:lumMod val="75000"/>
                    <a:lumOff val="25000"/>
                  </a:schemeClr>
                </a:solidFill>
                <a:effectLst/>
                <a:uLnTx/>
                <a:uFillTx/>
                <a:latin typeface="Franklin Gothic Medium" panose="020B0603020102020204" pitchFamily="34" charset="0"/>
                <a:ea typeface="+mn-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dirty="0" smtClean="0"/>
              <a:t>Subtitle</a:t>
            </a:r>
            <a:endParaRPr lang="en-US" dirty="0"/>
          </a:p>
        </p:txBody>
      </p:sp>
      <p:pic>
        <p:nvPicPr>
          <p:cNvPr id="5" name="Picture 4" descr="TitleFooterBlueandWhite.pn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5993738"/>
            <a:ext cx="9144000" cy="864262"/>
          </a:xfrm>
          <a:prstGeom prst="rect">
            <a:avLst/>
          </a:prstGeom>
        </p:spPr>
      </p:pic>
      <p:pic>
        <p:nvPicPr>
          <p:cNvPr id="6" name="Picture 5"/>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701040"/>
          </a:xfrm>
          <a:prstGeom prst="rect">
            <a:avLst/>
          </a:prstGeom>
        </p:spPr>
      </p:pic>
      <p:cxnSp>
        <p:nvCxnSpPr>
          <p:cNvPr id="9" name="Straight Connector 8"/>
          <p:cNvCxnSpPr/>
          <p:nvPr userDrawn="1"/>
        </p:nvCxnSpPr>
        <p:spPr>
          <a:xfrm>
            <a:off x="457200" y="5181600"/>
            <a:ext cx="3886200"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50666" name="think-cell Slide" r:id="rId6" imgW="0" imgH="0" progId="">
                  <p:embed/>
                </p:oleObj>
              </mc:Choice>
              <mc:Fallback>
                <p:oleObj name="think-cell Slide" r:id="rId6" imgW="0" imgH="0" progId="">
                  <p:embed/>
                  <p:pic>
                    <p:nvPicPr>
                      <p:cNvPr id="0" name="Rectangle 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Picture 4" descr="TitleFooterBlueandWhite.pn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5993738"/>
            <a:ext cx="9144000" cy="864262"/>
          </a:xfrm>
          <a:prstGeom prst="rect">
            <a:avLst/>
          </a:prstGeom>
        </p:spPr>
      </p:pic>
      <p:pic>
        <p:nvPicPr>
          <p:cNvPr id="6" name="Picture 5"/>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701040"/>
          </a:xfrm>
          <a:prstGeom prst="rect">
            <a:avLst/>
          </a:prstGeom>
        </p:spPr>
      </p:pic>
      <p:sp>
        <p:nvSpPr>
          <p:cNvPr id="12" name="Title 1"/>
          <p:cNvSpPr>
            <a:spLocks noGrp="1"/>
          </p:cNvSpPr>
          <p:nvPr>
            <p:ph type="ctrTitle" hasCustomPrompt="1"/>
            <p:custDataLst>
              <p:tags r:id="rId3"/>
            </p:custDataLst>
          </p:nvPr>
        </p:nvSpPr>
        <p:spPr>
          <a:xfrm>
            <a:off x="481009" y="3862388"/>
            <a:ext cx="5100433" cy="1057275"/>
          </a:xfrm>
          <a:noFill/>
        </p:spPr>
        <p:txBody>
          <a:bodyPr wrap="square" lIns="0" tIns="0" rIns="0" bIns="0" rtlCol="0" anchor="b" anchorCtr="0">
            <a:noAutofit/>
          </a:bodyPr>
          <a:lstStyle>
            <a:lvl1pPr>
              <a:lnSpc>
                <a:spcPct val="90000"/>
              </a:lnSpc>
              <a:defRPr kumimoji="0" lang="en-US" sz="4000" b="0" i="0" u="none" strike="noStrike" kern="1200" cap="all" spc="0" normalizeH="0" baseline="0" noProof="0" dirty="0" smtClean="0">
                <a:ln>
                  <a:noFill/>
                </a:ln>
                <a:solidFill>
                  <a:schemeClr val="accent1"/>
                </a:solidFill>
                <a:effectLst/>
                <a:uLnTx/>
                <a:uFillTx/>
                <a:latin typeface="Franklin Gothic Medium" panose="020B0603020102020204"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Presentation title</a:t>
            </a:r>
            <a:endParaRPr lang="en-US" dirty="0"/>
          </a:p>
        </p:txBody>
      </p:sp>
      <p:sp>
        <p:nvSpPr>
          <p:cNvPr id="13" name="Subtitle 2"/>
          <p:cNvSpPr>
            <a:spLocks noGrp="1"/>
          </p:cNvSpPr>
          <p:nvPr>
            <p:ph type="subTitle" idx="1" hasCustomPrompt="1"/>
            <p:custDataLst>
              <p:tags r:id="rId4"/>
            </p:custDataLst>
          </p:nvPr>
        </p:nvSpPr>
        <p:spPr>
          <a:xfrm>
            <a:off x="481009" y="5045869"/>
            <a:ext cx="5133855" cy="592931"/>
          </a:xfrm>
          <a:noFill/>
        </p:spPr>
        <p:txBody>
          <a:bodyPr vert="horz" wrap="square" lIns="0" tIns="0" rIns="0" bIns="0" rtlCol="0" anchor="t" anchorCtr="0">
            <a:noAutofit/>
          </a:bodyPr>
          <a:lstStyle>
            <a:lvl1pPr marL="0" indent="0" algn="l">
              <a:buNone/>
              <a:defRPr kumimoji="0" lang="en-US" sz="2400" b="0" i="0" u="none" strike="noStrike" kern="1200" cap="none" spc="0" normalizeH="0" baseline="0" noProof="0" dirty="0" smtClean="0">
                <a:ln>
                  <a:noFill/>
                </a:ln>
                <a:solidFill>
                  <a:schemeClr val="tx1">
                    <a:lumMod val="75000"/>
                    <a:lumOff val="25000"/>
                  </a:schemeClr>
                </a:solidFill>
                <a:effectLst/>
                <a:uLnTx/>
                <a:uFillTx/>
                <a:latin typeface="Franklin Gothic Medium" panose="020B0603020102020204" pitchFamily="34" charset="0"/>
                <a:ea typeface="+mn-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dirty="0" smtClean="0"/>
              <a:t>Subtitle</a:t>
            </a:r>
            <a:endParaRPr lang="en-US" dirty="0"/>
          </a:p>
        </p:txBody>
      </p:sp>
      <p:cxnSp>
        <p:nvCxnSpPr>
          <p:cNvPr id="14" name="Straight Connector 13"/>
          <p:cNvCxnSpPr/>
          <p:nvPr userDrawn="1"/>
        </p:nvCxnSpPr>
        <p:spPr>
          <a:xfrm>
            <a:off x="457200" y="4948238"/>
            <a:ext cx="4800600"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latin typeface="Franklin Gothic Demi"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a:spcBef>
                <a:spcPts val="0"/>
              </a:spcBef>
              <a:spcAft>
                <a:spcPts val="1200"/>
              </a:spcAft>
              <a:defRPr sz="2000">
                <a:latin typeface="Franklin Gothic Book" pitchFamily="34" charset="0"/>
              </a:defRPr>
            </a:lvl1pPr>
            <a:lvl2pPr>
              <a:spcBef>
                <a:spcPts val="0"/>
              </a:spcBef>
              <a:spcAft>
                <a:spcPts val="1200"/>
              </a:spcAft>
              <a:defRPr sz="2000">
                <a:latin typeface="Franklin Gothic Book" pitchFamily="34" charset="0"/>
              </a:defRPr>
            </a:lvl2pPr>
            <a:lvl3pPr>
              <a:spcBef>
                <a:spcPts val="0"/>
              </a:spcBef>
              <a:spcAft>
                <a:spcPts val="1200"/>
              </a:spcAft>
              <a:defRPr sz="2000">
                <a:latin typeface="Franklin Gothic Book" pitchFamily="34" charset="0"/>
              </a:defRPr>
            </a:lvl3pPr>
            <a:lvl4pPr>
              <a:spcBef>
                <a:spcPts val="0"/>
              </a:spcBef>
              <a:spcAft>
                <a:spcPts val="1200"/>
              </a:spcAft>
              <a:defRPr sz="2000">
                <a:latin typeface="Franklin Gothic Book" pitchFamily="34" charset="0"/>
              </a:defRPr>
            </a:lvl4pPr>
            <a:lvl5pPr>
              <a:spcBef>
                <a:spcPts val="0"/>
              </a:spcBef>
              <a:spcAft>
                <a:spcPts val="1200"/>
              </a:spcAft>
              <a:defRPr sz="2000">
                <a:latin typeface="Franklin Gothic Book"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5"/>
          <p:cNvSpPr>
            <a:spLocks noGrp="1"/>
          </p:cNvSpPr>
          <p:nvPr>
            <p:ph type="sldNum" sz="quarter" idx="4"/>
          </p:nvPr>
        </p:nvSpPr>
        <p:spPr>
          <a:xfrm>
            <a:off x="8864600" y="6578600"/>
            <a:ext cx="211057" cy="187508"/>
          </a:xfrm>
          <a:prstGeom prst="rect">
            <a:avLst/>
          </a:prstGeom>
        </p:spPr>
        <p:txBody>
          <a:bodyPr vert="horz" wrap="none" lIns="0" tIns="0" rIns="0" bIns="0" rtlCol="0" anchor="ctr">
            <a:noAutofit/>
          </a:bodyPr>
          <a:lstStyle>
            <a:lvl1pPr algn="r">
              <a:defRPr sz="1200">
                <a:solidFill>
                  <a:schemeClr val="tx1">
                    <a:tint val="75000"/>
                  </a:schemeClr>
                </a:solidFill>
              </a:defRPr>
            </a:lvl1pPr>
            <a:lvl2pPr marL="0" algn="r" defTabSz="914400" rtl="0" eaLnBrk="1" latinLnBrk="0" hangingPunct="1">
              <a:buNone/>
              <a:defRPr kumimoji="0" lang="en-US" sz="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defRPr>
            </a:lvl2pPr>
          </a:lstStyle>
          <a:p>
            <a:pPr lvl="1">
              <a:spcBef>
                <a:spcPts val="900"/>
              </a:spcBef>
            </a:pPr>
            <a:fld id="{126B356D-DBE9-445A-9C43-3D3F41468F04}" type="slidenum">
              <a:rPr lang="en-US" smtClean="0"/>
              <a:pPr lvl="1">
                <a:spcBef>
                  <a:spcPts val="900"/>
                </a:spcBef>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latin typeface="Franklin Gothic Demi" pitchFamily="34" charset="0"/>
              </a:defRPr>
            </a:lvl1pPr>
          </a:lstStyle>
          <a:p>
            <a:r>
              <a:rPr lang="en-US" smtClean="0"/>
              <a:t>Click to edit Master title style</a:t>
            </a:r>
            <a:endParaRPr lang="en-US" dirty="0"/>
          </a:p>
        </p:txBody>
      </p:sp>
      <p:sp>
        <p:nvSpPr>
          <p:cNvPr id="7" name="Slide Number Placeholder 5"/>
          <p:cNvSpPr>
            <a:spLocks noGrp="1"/>
          </p:cNvSpPr>
          <p:nvPr>
            <p:ph type="sldNum" sz="quarter" idx="4"/>
          </p:nvPr>
        </p:nvSpPr>
        <p:spPr>
          <a:xfrm>
            <a:off x="8864600" y="6578600"/>
            <a:ext cx="211057" cy="187508"/>
          </a:xfrm>
          <a:prstGeom prst="rect">
            <a:avLst/>
          </a:prstGeom>
        </p:spPr>
        <p:txBody>
          <a:bodyPr vert="horz" wrap="none" lIns="0" tIns="0" rIns="0" bIns="0" rtlCol="0" anchor="ctr">
            <a:noAutofit/>
          </a:bodyPr>
          <a:lstStyle>
            <a:lvl1pPr algn="r">
              <a:defRPr sz="1200">
                <a:solidFill>
                  <a:schemeClr val="tx1">
                    <a:tint val="75000"/>
                  </a:schemeClr>
                </a:solidFill>
              </a:defRPr>
            </a:lvl1pPr>
            <a:lvl2pPr marL="0" algn="r" defTabSz="914400" rtl="0" eaLnBrk="1" latinLnBrk="0" hangingPunct="1">
              <a:buNone/>
              <a:defRPr kumimoji="0" lang="en-US" sz="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defRPr>
            </a:lvl2pPr>
          </a:lstStyle>
          <a:p>
            <a:pPr lvl="1" indent="-276225">
              <a:spcBef>
                <a:spcPts val="900"/>
              </a:spcBef>
            </a:pPr>
            <a:fld id="{126B356D-DBE9-445A-9C43-3D3F41468F04}" type="slidenum">
              <a:rPr lang="en-US" smtClean="0"/>
              <a:pPr lvl="1" indent="-276225">
                <a:spcBef>
                  <a:spcPts val="900"/>
                </a:spcBef>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864600" y="6578600"/>
            <a:ext cx="211057" cy="187508"/>
          </a:xfrm>
          <a:prstGeom prst="rect">
            <a:avLst/>
          </a:prstGeom>
        </p:spPr>
        <p:txBody>
          <a:bodyPr vert="horz" wrap="none" lIns="0" tIns="0" rIns="0" bIns="0" rtlCol="0" anchor="ctr">
            <a:noAutofit/>
          </a:bodyPr>
          <a:lstStyle>
            <a:lvl1pPr algn="r">
              <a:defRPr sz="1200">
                <a:solidFill>
                  <a:schemeClr val="tx1">
                    <a:tint val="75000"/>
                  </a:schemeClr>
                </a:solidFill>
              </a:defRPr>
            </a:lvl1pPr>
            <a:lvl2pPr marL="0" algn="r" defTabSz="914400" rtl="0" eaLnBrk="1" latinLnBrk="0" hangingPunct="1">
              <a:buNone/>
              <a:defRPr kumimoji="0" lang="en-US" sz="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defRPr>
            </a:lvl2pPr>
          </a:lstStyle>
          <a:p>
            <a:pPr lvl="1" indent="-276225">
              <a:spcBef>
                <a:spcPts val="900"/>
              </a:spcBef>
            </a:pPr>
            <a:fld id="{126B356D-DBE9-445A-9C43-3D3F41468F04}" type="slidenum">
              <a:rPr lang="en-US" smtClean="0"/>
              <a:pPr lvl="1" indent="-276225">
                <a:spcBef>
                  <a:spcPts val="900"/>
                </a:spcBef>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Z_titleslide">
    <p:spTree>
      <p:nvGrpSpPr>
        <p:cNvPr id="1" name=""/>
        <p:cNvGrpSpPr/>
        <p:nvPr/>
      </p:nvGrpSpPr>
      <p:grpSpPr>
        <a:xfrm>
          <a:off x="0" y="0"/>
          <a:ext cx="0" cy="0"/>
          <a:chOff x="0" y="0"/>
          <a:chExt cx="0" cy="0"/>
        </a:xfrm>
      </p:grpSpPr>
      <p:graphicFrame>
        <p:nvGraphicFramePr>
          <p:cNvPr id="7" name="Object 6" hidden="1"/>
          <p:cNvGraphicFramePr>
            <a:graphicFrameLocks/>
          </p:cNvGraphicFramePr>
          <p:nvPr>
            <p:custDataLst>
              <p:tags r:id="rId2"/>
            </p:custDataLst>
          </p:nvPr>
        </p:nvGraphicFramePr>
        <p:xfrm>
          <a:off x="0" y="1"/>
          <a:ext cx="158750" cy="158751"/>
        </p:xfrm>
        <a:graphic>
          <a:graphicData uri="http://schemas.openxmlformats.org/presentationml/2006/ole">
            <mc:AlternateContent xmlns:mc="http://schemas.openxmlformats.org/markup-compatibility/2006">
              <mc:Choice xmlns:v="urn:schemas-microsoft-com:vml" Requires="v">
                <p:oleObj spid="_x0000_s151625" name="think-cell Slide" r:id="rId5" imgW="0" imgH="0" progId="">
                  <p:embed/>
                </p:oleObj>
              </mc:Choice>
              <mc:Fallback>
                <p:oleObj name="think-cell Slide" r:id="rId5" imgW="0" imgH="0" progId="">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1"/>
                        <a:ext cx="158750" cy="15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Straight Connector 7"/>
          <p:cNvCxnSpPr/>
          <p:nvPr userDrawn="1"/>
        </p:nvCxnSpPr>
        <p:spPr>
          <a:xfrm>
            <a:off x="276483" y="4637777"/>
            <a:ext cx="4133987"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3" name="Picture 12"/>
          <p:cNvPicPr>
            <a:picLocks noChangeAspect="1"/>
          </p:cNvPicPr>
          <p:nvPr userDrawn="1"/>
        </p:nvPicPr>
        <p:blipFill rotWithShape="1">
          <a:blip r:embed="rId6" cstate="print">
            <a:extLst>
              <a:ext uri="{28A0092B-C50C-407E-A947-70E740481C1C}">
                <a14:useLocalDpi xmlns:a14="http://schemas.microsoft.com/office/drawing/2010/main" val="0"/>
              </a:ext>
            </a:extLst>
          </a:blip>
          <a:srcRect b="12951"/>
          <a:stretch/>
        </p:blipFill>
        <p:spPr>
          <a:xfrm>
            <a:off x="4410470" y="990600"/>
            <a:ext cx="4808007" cy="4490246"/>
          </a:xfrm>
          <a:prstGeom prst="rect">
            <a:avLst/>
          </a:prstGeom>
        </p:spPr>
      </p:pic>
      <p:pic>
        <p:nvPicPr>
          <p:cNvPr id="4" name="Picture 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08358" y="3429000"/>
            <a:ext cx="3218257" cy="1086234"/>
          </a:xfrm>
          <a:prstGeom prst="rect">
            <a:avLst/>
          </a:prstGeom>
        </p:spPr>
      </p:pic>
      <p:pic>
        <p:nvPicPr>
          <p:cNvPr id="14" name="Picture 13" descr="TitleFooterBlueandWhite.png"/>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405" y="6015002"/>
            <a:ext cx="9144000" cy="864263"/>
          </a:xfrm>
          <a:prstGeom prst="rect">
            <a:avLst/>
          </a:prstGeom>
        </p:spPr>
      </p:pic>
      <p:sp>
        <p:nvSpPr>
          <p:cNvPr id="2" name="Title 1"/>
          <p:cNvSpPr>
            <a:spLocks noGrp="1"/>
          </p:cNvSpPr>
          <p:nvPr>
            <p:ph type="ctrTitle"/>
            <p:custDataLst>
              <p:tags r:id="rId3"/>
            </p:custDataLst>
          </p:nvPr>
        </p:nvSpPr>
        <p:spPr>
          <a:xfrm>
            <a:off x="337896" y="4824864"/>
            <a:ext cx="4114800" cy="579651"/>
          </a:xfrm>
          <a:noFill/>
        </p:spPr>
        <p:txBody>
          <a:bodyPr wrap="square" lIns="0" tIns="0" rIns="0" bIns="0" rtlCol="0" anchor="b" anchorCtr="0">
            <a:noAutofit/>
          </a:bodyPr>
          <a:lstStyle>
            <a:lvl1pPr>
              <a:lnSpc>
                <a:spcPct val="90000"/>
              </a:lnSpc>
              <a:defRPr kumimoji="0" lang="en-US" sz="3600" b="0" i="0" u="none" strike="noStrike" kern="1200" cap="none" spc="0" normalizeH="0" baseline="0" noProof="0" dirty="0" smtClean="0">
                <a:ln>
                  <a:noFill/>
                </a:ln>
                <a:solidFill>
                  <a:schemeClr val="accent1"/>
                </a:solidFill>
                <a:effectLst/>
                <a:uLnTx/>
                <a:uFillTx/>
                <a:latin typeface="Franklin Gothic Book"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Click to edit Master title style</a:t>
            </a:r>
            <a:endParaRPr lang="en-US" dirty="0"/>
          </a:p>
        </p:txBody>
      </p:sp>
      <p:pic>
        <p:nvPicPr>
          <p:cNvPr id="9" name="Picture 8"/>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9144000" cy="701040"/>
          </a:xfrm>
          <a:prstGeom prst="rect">
            <a:avLst/>
          </a:prstGeom>
        </p:spPr>
      </p:pic>
    </p:spTree>
    <p:extLst>
      <p:ext uri="{BB962C8B-B14F-4D97-AF65-F5344CB8AC3E}">
        <p14:creationId xmlns:p14="http://schemas.microsoft.com/office/powerpoint/2010/main" val="104958438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vmlDrawing" Target="../drawings/vmlDrawing1.vml"/><Relationship Id="rId13"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4.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tags" Target="../tags/tag3.xml"/><Relationship Id="rId4" Type="http://schemas.openxmlformats.org/officeDocument/2006/relationships/slideLayout" Target="../slideLayouts/slideLayout4.xml"/><Relationship Id="rId9" Type="http://schemas.openxmlformats.org/officeDocument/2006/relationships/tags" Target="../tags/tag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6E6E6"/>
        </a:solidFill>
        <a:effectLst/>
      </p:bgPr>
    </p:bg>
    <p:spTree>
      <p:nvGrpSpPr>
        <p:cNvPr id="1" name=""/>
        <p:cNvGrpSpPr/>
        <p:nvPr/>
      </p:nvGrpSpPr>
      <p:grpSpPr>
        <a:xfrm>
          <a:off x="0" y="0"/>
          <a:ext cx="0" cy="0"/>
          <a:chOff x="0" y="0"/>
          <a:chExt cx="0" cy="0"/>
        </a:xfrm>
      </p:grpSpPr>
      <p:pic>
        <p:nvPicPr>
          <p:cNvPr id="5" name="Picture 4" descr="Footer.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6292906"/>
            <a:ext cx="9144000" cy="565094"/>
          </a:xfrm>
          <a:prstGeom prst="rect">
            <a:avLst/>
          </a:prstGeom>
        </p:spPr>
      </p:pic>
      <p:pic>
        <p:nvPicPr>
          <p:cNvPr id="4" name="Picture 3" descr="Header.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9144000" cy="631576"/>
          </a:xfrm>
          <a:prstGeom prst="rect">
            <a:avLst/>
          </a:prstGeom>
        </p:spPr>
      </p:pic>
      <p:graphicFrame>
        <p:nvGraphicFramePr>
          <p:cNvPr id="10" name="Object 9" hidden="1"/>
          <p:cNvGraphicFramePr>
            <a:graphicFrameLocks/>
          </p:cNvGraphicFramePr>
          <p:nvPr>
            <p:custDataLst>
              <p:tags r:id="rId9"/>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51338" name="think-cell Slide" r:id="rId16" imgW="0" imgH="0" progId="">
                  <p:embed/>
                </p:oleObj>
              </mc:Choice>
              <mc:Fallback>
                <p:oleObj name="think-cell Slide" r:id="rId16" imgW="0" imgH="0" progId="">
                  <p:embed/>
                  <p:pic>
                    <p:nvPicPr>
                      <p:cNvPr id="0" name="Rectangle 1"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12"/>
          <p:cNvSpPr/>
          <p:nvPr>
            <p:custDataLst>
              <p:tags r:id="rId10"/>
            </p:custDataLst>
          </p:nvPr>
        </p:nvSpPr>
        <p:spPr>
          <a:xfrm>
            <a:off x="8886825" y="6579399"/>
            <a:ext cx="257175" cy="190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smtClean="0">
              <a:latin typeface="Arial" pitchFamily="34" charset="0"/>
              <a:cs typeface="Arial" pitchFamily="34" charset="0"/>
            </a:endParaRPr>
          </a:p>
        </p:txBody>
      </p:sp>
      <p:sp>
        <p:nvSpPr>
          <p:cNvPr id="2" name="Title Placeholder 1"/>
          <p:cNvSpPr>
            <a:spLocks noGrp="1"/>
          </p:cNvSpPr>
          <p:nvPr>
            <p:ph type="title"/>
            <p:custDataLst>
              <p:tags r:id="rId11"/>
            </p:custDataLst>
          </p:nvPr>
        </p:nvSpPr>
        <p:spPr bwMode="gray">
          <a:xfrm>
            <a:off x="304800" y="76200"/>
            <a:ext cx="8353425" cy="461665"/>
          </a:xfrm>
          <a:prstGeom prst="rect">
            <a:avLst/>
          </a:prstGeom>
          <a:noFill/>
        </p:spPr>
        <p:txBody>
          <a:bodyPr wrap="square" lIns="0" rtlCol="0">
            <a:spAutoFit/>
          </a:bodyPr>
          <a:lstStyle/>
          <a:p>
            <a:r>
              <a:rPr lang="en-US" smtClean="0"/>
              <a:t>Click to edit Master title style</a:t>
            </a:r>
            <a:endParaRPr lang="en-US" dirty="0"/>
          </a:p>
        </p:txBody>
      </p:sp>
      <p:sp>
        <p:nvSpPr>
          <p:cNvPr id="3" name="Text Placeholder 2"/>
          <p:cNvSpPr>
            <a:spLocks noGrp="1"/>
          </p:cNvSpPr>
          <p:nvPr>
            <p:ph type="body" idx="1"/>
            <p:custDataLst>
              <p:tags r:id="rId12"/>
            </p:custDataLst>
          </p:nvPr>
        </p:nvSpPr>
        <p:spPr>
          <a:xfrm>
            <a:off x="333375" y="1066800"/>
            <a:ext cx="8477250" cy="51816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custDataLst>
              <p:tags r:id="rId13"/>
            </p:custDataLst>
          </p:nvPr>
        </p:nvSpPr>
        <p:spPr>
          <a:xfrm>
            <a:off x="8870949" y="6582395"/>
            <a:ext cx="211057" cy="187507"/>
          </a:xfrm>
          <a:prstGeom prst="rect">
            <a:avLst/>
          </a:prstGeom>
        </p:spPr>
        <p:txBody>
          <a:bodyPr vert="horz" wrap="none" lIns="0" tIns="0" rIns="0" bIns="0" rtlCol="0" anchor="ctr">
            <a:noAutofit/>
          </a:bodyPr>
          <a:lstStyle>
            <a:lvl1pPr algn="r">
              <a:defRPr sz="1200">
                <a:solidFill>
                  <a:schemeClr val="tx1">
                    <a:tint val="75000"/>
                  </a:schemeClr>
                </a:solidFill>
              </a:defRPr>
            </a:lvl1pPr>
            <a:lvl2pPr marL="0" indent="0" algn="r" defTabSz="914400" rtl="0" eaLnBrk="1" latinLnBrk="0" hangingPunct="1">
              <a:buNone/>
              <a:defRPr kumimoji="0" lang="en-US" sz="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defRPr>
            </a:lvl2pPr>
          </a:lstStyle>
          <a:p>
            <a:pPr lvl="1">
              <a:spcBef>
                <a:spcPts val="900"/>
              </a:spcBef>
            </a:pPr>
            <a:fld id="{126B356D-DBE9-445A-9C43-3D3F41468F04}" type="slidenum">
              <a:rPr lang="en-US" smtClean="0"/>
              <a:pPr lvl="1">
                <a:spcBef>
                  <a:spcPts val="900"/>
                </a:spcBef>
              </a:pPr>
              <a:t>‹#›</a:t>
            </a:fld>
            <a:endParaRPr lang="en-US" dirty="0"/>
          </a:p>
        </p:txBody>
      </p:sp>
      <p:sp>
        <p:nvSpPr>
          <p:cNvPr id="8" name="TextBox 7"/>
          <p:cNvSpPr txBox="1"/>
          <p:nvPr/>
        </p:nvSpPr>
        <p:spPr>
          <a:xfrm>
            <a:off x="304800" y="6519446"/>
            <a:ext cx="5715000" cy="276999"/>
          </a:xfrm>
          <a:prstGeom prst="rect">
            <a:avLst/>
          </a:prstGeom>
          <a:noFill/>
        </p:spPr>
        <p:txBody>
          <a:bodyPr wrap="square" rtlCol="0">
            <a:spAutoFit/>
          </a:bodyPr>
          <a:lstStyle/>
          <a:p>
            <a:r>
              <a:rPr lang="en-US" sz="1200" dirty="0" smtClean="0">
                <a:solidFill>
                  <a:schemeClr val="bg1"/>
                </a:solidFill>
                <a:latin typeface="+mn-lt"/>
              </a:rPr>
              <a:t>Panama Canal</a:t>
            </a:r>
            <a:r>
              <a:rPr lang="en-US" sz="1200" baseline="0" dirty="0" smtClean="0">
                <a:solidFill>
                  <a:schemeClr val="bg1"/>
                </a:solidFill>
                <a:latin typeface="+mn-lt"/>
              </a:rPr>
              <a:t> Expansion: </a:t>
            </a:r>
            <a:r>
              <a:rPr lang="en-US" sz="1200" dirty="0" smtClean="0">
                <a:solidFill>
                  <a:schemeClr val="bg1"/>
                </a:solidFill>
                <a:latin typeface="+mn-lt"/>
              </a:rPr>
              <a:t>Impact of the Expansion</a:t>
            </a:r>
            <a:r>
              <a:rPr lang="en-US" sz="1200" baseline="0" dirty="0" smtClean="0">
                <a:solidFill>
                  <a:schemeClr val="bg1"/>
                </a:solidFill>
                <a:latin typeface="+mn-lt"/>
              </a:rPr>
              <a:t> Project</a:t>
            </a:r>
            <a:r>
              <a:rPr lang="en-US" sz="1200" dirty="0" smtClean="0">
                <a:solidFill>
                  <a:schemeClr val="bg1"/>
                </a:solidFill>
                <a:latin typeface="+mn-lt"/>
              </a:rPr>
              <a:t> on Our Region’s Mobility</a:t>
            </a:r>
          </a:p>
        </p:txBody>
      </p:sp>
      <p:sp>
        <p:nvSpPr>
          <p:cNvPr id="11" name="TextBox 10"/>
          <p:cNvSpPr txBox="1"/>
          <p:nvPr/>
        </p:nvSpPr>
        <p:spPr>
          <a:xfrm>
            <a:off x="4572000" y="6488668"/>
            <a:ext cx="4114800" cy="276999"/>
          </a:xfrm>
          <a:prstGeom prst="rect">
            <a:avLst/>
          </a:prstGeom>
          <a:noFill/>
        </p:spPr>
        <p:txBody>
          <a:bodyPr wrap="square" rtlCol="0">
            <a:spAutoFit/>
          </a:bodyPr>
          <a:lstStyle/>
          <a:p>
            <a:pPr algn="r"/>
            <a:r>
              <a:rPr lang="en-US" sz="1200" dirty="0" smtClean="0">
                <a:solidFill>
                  <a:schemeClr val="bg1"/>
                </a:solidFill>
                <a:latin typeface="+mn-lt"/>
              </a:rPr>
              <a:t>February 19, 2016</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4" r:id="rId4"/>
    <p:sldLayoutId id="2147483655" r:id="rId5"/>
    <p:sldLayoutId id="2147483661" r:id="rId6"/>
  </p:sldLayoutIdLst>
  <p:timing>
    <p:tnLst>
      <p:par>
        <p:cTn id="1" dur="indefinite" restart="never" nodeType="tmRoot"/>
      </p:par>
    </p:tnLst>
  </p:timing>
  <p:hf hdr="0" dt="0"/>
  <p:txStyles>
    <p:titleStyle>
      <a:lvl1pPr marL="0" algn="l" defTabSz="914400" rtl="0" eaLnBrk="1" latinLnBrk="0" hangingPunct="1">
        <a:lnSpc>
          <a:spcPct val="100000"/>
        </a:lnSpc>
        <a:spcBef>
          <a:spcPct val="0"/>
        </a:spcBef>
        <a:buNone/>
        <a:defRPr lang="en-US" sz="2400" b="0" kern="1200" dirty="0" smtClean="0">
          <a:solidFill>
            <a:schemeClr val="bg1"/>
          </a:solidFill>
          <a:effectLst/>
          <a:latin typeface="Franklin Gothic Demi" pitchFamily="34" charset="0"/>
          <a:ea typeface="+mn-ea"/>
          <a:cs typeface="Arial" pitchFamily="34" charset="0"/>
        </a:defRPr>
      </a:lvl1pPr>
    </p:titleStyle>
    <p:bodyStyle>
      <a:lvl1pPr marL="230188" indent="-230188" algn="l" defTabSz="914400" rtl="0" eaLnBrk="1" latinLnBrk="0" hangingPunct="1">
        <a:spcBef>
          <a:spcPct val="20000"/>
        </a:spcBef>
        <a:buClr>
          <a:schemeClr val="accent1"/>
        </a:buClr>
        <a:buFont typeface="Wingdings" pitchFamily="2" charset="2"/>
        <a:buChar char="§"/>
        <a:defRPr sz="2400" kern="1200">
          <a:solidFill>
            <a:schemeClr val="tx1"/>
          </a:solidFill>
          <a:latin typeface="Franklin Gothic Book" pitchFamily="34" charset="0"/>
          <a:ea typeface="+mn-ea"/>
          <a:cs typeface="+mn-cs"/>
        </a:defRPr>
      </a:lvl1pPr>
      <a:lvl2pPr marL="514350" indent="-230188" algn="l" defTabSz="914400" rtl="0" eaLnBrk="1" latinLnBrk="0" hangingPunct="1">
        <a:spcBef>
          <a:spcPct val="20000"/>
        </a:spcBef>
        <a:buClr>
          <a:schemeClr val="accent1"/>
        </a:buClr>
        <a:buFont typeface="Arial" pitchFamily="34" charset="0"/>
        <a:buChar char="–"/>
        <a:defRPr sz="2000" kern="1200">
          <a:solidFill>
            <a:schemeClr val="tx1"/>
          </a:solidFill>
          <a:latin typeface="Franklin Gothic Book" pitchFamily="34" charset="0"/>
          <a:ea typeface="+mn-ea"/>
          <a:cs typeface="+mn-cs"/>
        </a:defRPr>
      </a:lvl2pPr>
      <a:lvl3pPr marL="742950" indent="-171450" algn="l" defTabSz="914400" rtl="0" eaLnBrk="1" latinLnBrk="0" hangingPunct="1">
        <a:spcBef>
          <a:spcPct val="20000"/>
        </a:spcBef>
        <a:buClr>
          <a:schemeClr val="accent1"/>
        </a:buClr>
        <a:buFont typeface="Arial" pitchFamily="34" charset="0"/>
        <a:buChar char="•"/>
        <a:defRPr sz="1800" kern="1200">
          <a:solidFill>
            <a:schemeClr val="tx1"/>
          </a:solidFill>
          <a:latin typeface="Franklin Gothic Book" pitchFamily="34" charset="0"/>
          <a:ea typeface="+mn-ea"/>
          <a:cs typeface="+mn-cs"/>
        </a:defRPr>
      </a:lvl3pPr>
      <a:lvl4pPr marL="971550" indent="-228600" algn="l" defTabSz="914400" rtl="0" eaLnBrk="1" latinLnBrk="0" hangingPunct="1">
        <a:spcBef>
          <a:spcPct val="20000"/>
        </a:spcBef>
        <a:buClr>
          <a:schemeClr val="accent1"/>
        </a:buClr>
        <a:buFont typeface="Arial" pitchFamily="34" charset="0"/>
        <a:buChar char="–"/>
        <a:defRPr sz="1800" kern="1200">
          <a:solidFill>
            <a:schemeClr val="tx1"/>
          </a:solidFill>
          <a:latin typeface="Franklin Gothic Book" pitchFamily="34" charset="0"/>
          <a:ea typeface="+mn-ea"/>
          <a:cs typeface="+mn-cs"/>
        </a:defRPr>
      </a:lvl4pPr>
      <a:lvl5pPr marL="1143000" indent="-171450" algn="l" defTabSz="914400" rtl="0" eaLnBrk="1" latinLnBrk="0" hangingPunct="1">
        <a:spcBef>
          <a:spcPct val="20000"/>
        </a:spcBef>
        <a:buClr>
          <a:schemeClr val="accent1"/>
        </a:buClr>
        <a:buFont typeface="Arial" pitchFamily="34" charset="0"/>
        <a:buChar char="»"/>
        <a:defRPr sz="18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tiff"/><Relationship Id="rId9" Type="http://schemas.openxmlformats.org/officeDocument/2006/relationships/image" Target="../media/image15.png"/></Relationships>
</file>

<file path=ppt/slides/_rels/slide2.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18" Type="http://schemas.openxmlformats.org/officeDocument/2006/relationships/tags" Target="../tags/tag31.xml"/><Relationship Id="rId26" Type="http://schemas.openxmlformats.org/officeDocument/2006/relationships/tags" Target="../tags/tag39.xml"/><Relationship Id="rId3" Type="http://schemas.openxmlformats.org/officeDocument/2006/relationships/tags" Target="../tags/tag16.xml"/><Relationship Id="rId21" Type="http://schemas.openxmlformats.org/officeDocument/2006/relationships/tags" Target="../tags/tag34.xml"/><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tags" Target="../tags/tag30.xml"/><Relationship Id="rId25" Type="http://schemas.openxmlformats.org/officeDocument/2006/relationships/tags" Target="../tags/tag38.xml"/><Relationship Id="rId2" Type="http://schemas.openxmlformats.org/officeDocument/2006/relationships/tags" Target="../tags/tag15.xml"/><Relationship Id="rId16" Type="http://schemas.openxmlformats.org/officeDocument/2006/relationships/tags" Target="../tags/tag29.xml"/><Relationship Id="rId20" Type="http://schemas.openxmlformats.org/officeDocument/2006/relationships/tags" Target="../tags/tag33.xml"/><Relationship Id="rId1" Type="http://schemas.openxmlformats.org/officeDocument/2006/relationships/vmlDrawing" Target="../drawings/vmlDrawing5.vml"/><Relationship Id="rId6" Type="http://schemas.openxmlformats.org/officeDocument/2006/relationships/tags" Target="../tags/tag19.xml"/><Relationship Id="rId11" Type="http://schemas.openxmlformats.org/officeDocument/2006/relationships/tags" Target="../tags/tag24.xml"/><Relationship Id="rId24" Type="http://schemas.openxmlformats.org/officeDocument/2006/relationships/tags" Target="../tags/tag37.xml"/><Relationship Id="rId5" Type="http://schemas.openxmlformats.org/officeDocument/2006/relationships/tags" Target="../tags/tag18.xml"/><Relationship Id="rId15" Type="http://schemas.openxmlformats.org/officeDocument/2006/relationships/tags" Target="../tags/tag28.xml"/><Relationship Id="rId23" Type="http://schemas.openxmlformats.org/officeDocument/2006/relationships/tags" Target="../tags/tag36.xml"/><Relationship Id="rId28" Type="http://schemas.openxmlformats.org/officeDocument/2006/relationships/oleObject" Target="../embeddings/oleObject5.bin"/><Relationship Id="rId10" Type="http://schemas.openxmlformats.org/officeDocument/2006/relationships/tags" Target="../tags/tag23.xml"/><Relationship Id="rId19" Type="http://schemas.openxmlformats.org/officeDocument/2006/relationships/tags" Target="../tags/tag32.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 Id="rId22" Type="http://schemas.openxmlformats.org/officeDocument/2006/relationships/tags" Target="../tags/tag35.xml"/><Relationship Id="rId27"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mailto:Dan.Harmon@txdot.gov"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hyperlink" Target="http://www.txdot.gov/inside-txdot/division/maritim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481009" y="3862388"/>
            <a:ext cx="4929191" cy="1057275"/>
          </a:xfrm>
        </p:spPr>
        <p:txBody>
          <a:bodyPr/>
          <a:lstStyle/>
          <a:p>
            <a:r>
              <a:rPr lang="en-US" dirty="0" smtClean="0"/>
              <a:t>Panama Canal Expansion</a:t>
            </a:r>
            <a:endParaRPr lang="en-US" dirty="0"/>
          </a:p>
        </p:txBody>
      </p:sp>
      <p:sp>
        <p:nvSpPr>
          <p:cNvPr id="27" name="Subtitle 26"/>
          <p:cNvSpPr>
            <a:spLocks noGrp="1"/>
          </p:cNvSpPr>
          <p:nvPr>
            <p:ph type="subTitle" idx="1"/>
          </p:nvPr>
        </p:nvSpPr>
        <p:spPr>
          <a:xfrm>
            <a:off x="481009" y="5045869"/>
            <a:ext cx="4929191" cy="592931"/>
          </a:xfrm>
        </p:spPr>
        <p:txBody>
          <a:bodyPr/>
          <a:lstStyle/>
          <a:p>
            <a:r>
              <a:rPr lang="en-US" dirty="0" smtClean="0"/>
              <a:t>Impact of the Expansion Project on Our Region’s Mobility</a:t>
            </a:r>
            <a:endParaRPr lang="en-US" dirty="0"/>
          </a:p>
        </p:txBody>
      </p:sp>
      <p:sp>
        <p:nvSpPr>
          <p:cNvPr id="16" name="TextBox 15"/>
          <p:cNvSpPr txBox="1"/>
          <p:nvPr/>
        </p:nvSpPr>
        <p:spPr>
          <a:xfrm>
            <a:off x="4724400" y="6263350"/>
            <a:ext cx="4114800" cy="338554"/>
          </a:xfrm>
          <a:prstGeom prst="rect">
            <a:avLst/>
          </a:prstGeom>
          <a:noFill/>
        </p:spPr>
        <p:txBody>
          <a:bodyPr wrap="square" rtlCol="0">
            <a:spAutoFit/>
          </a:bodyPr>
          <a:lstStyle/>
          <a:p>
            <a:pPr algn="r"/>
            <a:r>
              <a:rPr lang="en-US" sz="1600" dirty="0" smtClean="0">
                <a:solidFill>
                  <a:schemeClr val="bg1"/>
                </a:solidFill>
              </a:rPr>
              <a:t>February 19, 2016</a:t>
            </a:r>
          </a:p>
        </p:txBody>
      </p:sp>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l="2218" t="339" r="392" b="-339"/>
          <a:stretch/>
        </p:blipFill>
        <p:spPr>
          <a:xfrm>
            <a:off x="6137911" y="2034238"/>
            <a:ext cx="2834640" cy="3840480"/>
          </a:xfrm>
          <a:prstGeom prst="rect">
            <a:avLst/>
          </a:prstGeom>
        </p:spPr>
      </p:pic>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l="8218" t="15233" r="37950" b="5087"/>
          <a:stretch/>
        </p:blipFill>
        <p:spPr>
          <a:xfrm>
            <a:off x="1186972" y="992272"/>
            <a:ext cx="1142026" cy="993353"/>
          </a:xfrm>
          <a:prstGeom prst="rect">
            <a:avLst/>
          </a:prstGeom>
          <a:ln w="19050">
            <a:noFill/>
          </a:ln>
        </p:spPr>
      </p:pic>
      <p:pic>
        <p:nvPicPr>
          <p:cNvPr id="18" name="Picture 17"/>
          <p:cNvPicPr>
            <a:picLocks/>
          </p:cNvPicPr>
          <p:nvPr/>
        </p:nvPicPr>
        <p:blipFill rotWithShape="1">
          <a:blip r:embed="rId4" cstate="print">
            <a:extLst>
              <a:ext uri="{28A0092B-C50C-407E-A947-70E740481C1C}">
                <a14:useLocalDpi xmlns:a14="http://schemas.microsoft.com/office/drawing/2010/main" val="0"/>
              </a:ext>
            </a:extLst>
          </a:blip>
          <a:srcRect l="27102" t="21297" r="34137"/>
          <a:stretch/>
        </p:blipFill>
        <p:spPr>
          <a:xfrm>
            <a:off x="3504883" y="990600"/>
            <a:ext cx="746747" cy="996696"/>
          </a:xfrm>
          <a:prstGeom prst="rect">
            <a:avLst/>
          </a:prstGeom>
          <a:ln w="19050">
            <a:noFill/>
          </a:ln>
        </p:spPr>
      </p:pic>
      <p:pic>
        <p:nvPicPr>
          <p:cNvPr id="26" name="Picture 25"/>
          <p:cNvPicPr>
            <a:picLocks/>
          </p:cNvPicPr>
          <p:nvPr/>
        </p:nvPicPr>
        <p:blipFill rotWithShape="1">
          <a:blip r:embed="rId5" cstate="print">
            <a:extLst>
              <a:ext uri="{28A0092B-C50C-407E-A947-70E740481C1C}">
                <a14:useLocalDpi xmlns:a14="http://schemas.microsoft.com/office/drawing/2010/main" val="0"/>
              </a:ext>
            </a:extLst>
          </a:blip>
          <a:srcRect l="38875" t="18025" r="24116" b="33603"/>
          <a:stretch/>
        </p:blipFill>
        <p:spPr>
          <a:xfrm>
            <a:off x="2365713" y="990600"/>
            <a:ext cx="1102455" cy="996696"/>
          </a:xfrm>
          <a:prstGeom prst="rect">
            <a:avLst/>
          </a:prstGeom>
          <a:ln w="19050">
            <a:noFill/>
          </a:ln>
        </p:spPr>
      </p:pic>
      <p:pic>
        <p:nvPicPr>
          <p:cNvPr id="28" name="Picture 27"/>
          <p:cNvPicPr>
            <a:picLocks/>
          </p:cNvPicPr>
          <p:nvPr/>
        </p:nvPicPr>
        <p:blipFill rotWithShape="1">
          <a:blip r:embed="rId6" cstate="print">
            <a:extLst>
              <a:ext uri="{28A0092B-C50C-407E-A947-70E740481C1C}">
                <a14:useLocalDpi xmlns:a14="http://schemas.microsoft.com/office/drawing/2010/main" val="0"/>
              </a:ext>
            </a:extLst>
          </a:blip>
          <a:srcRect l="38085" t="15291" r="5253" b="12187"/>
          <a:stretch/>
        </p:blipFill>
        <p:spPr>
          <a:xfrm>
            <a:off x="4285805" y="990600"/>
            <a:ext cx="1179286" cy="996696"/>
          </a:xfrm>
          <a:prstGeom prst="rect">
            <a:avLst/>
          </a:prstGeom>
          <a:ln w="19050">
            <a:noFill/>
          </a:ln>
        </p:spPr>
      </p:pic>
      <p:pic>
        <p:nvPicPr>
          <p:cNvPr id="30" name="Picture 29"/>
          <p:cNvPicPr>
            <a:picLocks noChangeAspect="1"/>
          </p:cNvPicPr>
          <p:nvPr/>
        </p:nvPicPr>
        <p:blipFill rotWithShape="1">
          <a:blip r:embed="rId7" cstate="print">
            <a:extLst>
              <a:ext uri="{28A0092B-C50C-407E-A947-70E740481C1C}">
                <a14:useLocalDpi xmlns:a14="http://schemas.microsoft.com/office/drawing/2010/main" val="0"/>
              </a:ext>
            </a:extLst>
          </a:blip>
          <a:srcRect l="8318" t="34544" r="14209" b="14422"/>
          <a:stretch/>
        </p:blipFill>
        <p:spPr>
          <a:xfrm>
            <a:off x="152400" y="992272"/>
            <a:ext cx="997857" cy="993353"/>
          </a:xfrm>
          <a:prstGeom prst="rect">
            <a:avLst/>
          </a:prstGeom>
          <a:ln w="19050">
            <a:noFill/>
          </a:ln>
        </p:spPr>
      </p:pic>
      <p:pic>
        <p:nvPicPr>
          <p:cNvPr id="31" name="Picture 30"/>
          <p:cNvPicPr>
            <a:picLocks/>
          </p:cNvPicPr>
          <p:nvPr/>
        </p:nvPicPr>
        <p:blipFill rotWithShape="1">
          <a:blip r:embed="rId8" cstate="print">
            <a:extLst>
              <a:ext uri="{28A0092B-C50C-407E-A947-70E740481C1C}">
                <a14:useLocalDpi xmlns:a14="http://schemas.microsoft.com/office/drawing/2010/main" val="0"/>
              </a:ext>
            </a:extLst>
          </a:blip>
          <a:srcRect l="11410" r="17032"/>
          <a:stretch/>
        </p:blipFill>
        <p:spPr>
          <a:xfrm>
            <a:off x="5501957" y="990600"/>
            <a:ext cx="1539187" cy="996696"/>
          </a:xfrm>
          <a:prstGeom prst="rect">
            <a:avLst/>
          </a:prstGeom>
          <a:solidFill>
            <a:srgbClr val="FFCC00"/>
          </a:solidFill>
          <a:ln w="19050">
            <a:noFill/>
          </a:ln>
        </p:spPr>
      </p:pic>
      <p:pic>
        <p:nvPicPr>
          <p:cNvPr id="4" name="Picture 3"/>
          <p:cNvPicPr>
            <a:picLocks noChangeAspect="1"/>
          </p:cNvPicPr>
          <p:nvPr/>
        </p:nvPicPr>
        <p:blipFill>
          <a:blip r:embed="rId9"/>
          <a:stretch>
            <a:fillRect/>
          </a:stretch>
        </p:blipFill>
        <p:spPr>
          <a:xfrm>
            <a:off x="7077456" y="987552"/>
            <a:ext cx="1879823" cy="990600"/>
          </a:xfrm>
          <a:prstGeom prst="rect">
            <a:avLst/>
          </a:prstGeom>
        </p:spPr>
      </p:pic>
    </p:spTree>
    <p:extLst>
      <p:ext uri="{BB962C8B-B14F-4D97-AF65-F5344CB8AC3E}">
        <p14:creationId xmlns:p14="http://schemas.microsoft.com/office/powerpoint/2010/main" val="10220677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 name="Object 60"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42123" name="think-cell Slide" r:id="rId28" imgW="0" imgH="0" progId="">
                  <p:embed/>
                </p:oleObj>
              </mc:Choice>
              <mc:Fallback>
                <p:oleObj name="think-cell Slide" r:id="rId28" imgW="0" imgH="0" progId="">
                  <p:embed/>
                  <p:pic>
                    <p:nvPicPr>
                      <p:cNvPr id="0" name="Rectangle 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 name="Isosceles Triangle 31"/>
          <p:cNvSpPr/>
          <p:nvPr/>
        </p:nvSpPr>
        <p:spPr>
          <a:xfrm rot="10800000">
            <a:off x="341312" y="1535906"/>
            <a:ext cx="134932" cy="116682"/>
          </a:xfrm>
          <a:prstGeom prst="triangle">
            <a:avLst>
              <a:gd name="adj" fmla="val 0"/>
            </a:avLst>
          </a:prstGeom>
          <a:solidFill>
            <a:schemeClr val="accent3"/>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smtClean="0">
              <a:solidFill>
                <a:schemeClr val="lt1"/>
              </a:solidFill>
              <a:latin typeface="Arial" pitchFamily="34" charset="0"/>
              <a:ea typeface="+mn-ea"/>
              <a:cs typeface="Arial" pitchFamily="34" charset="0"/>
            </a:endParaRPr>
          </a:p>
        </p:txBody>
      </p:sp>
      <p:sp>
        <p:nvSpPr>
          <p:cNvPr id="5" name="Title 4"/>
          <p:cNvSpPr>
            <a:spLocks noGrp="1"/>
          </p:cNvSpPr>
          <p:nvPr>
            <p:ph type="title"/>
            <p:custDataLst>
              <p:tags r:id="rId3"/>
            </p:custDataLst>
          </p:nvPr>
        </p:nvSpPr>
        <p:spPr>
          <a:xfrm>
            <a:off x="333375" y="134644"/>
            <a:ext cx="8353425" cy="461665"/>
          </a:xfrm>
        </p:spPr>
        <p:txBody>
          <a:bodyPr/>
          <a:lstStyle/>
          <a:p>
            <a:r>
              <a:rPr lang="en-US" dirty="0" smtClean="0"/>
              <a:t>Table of Contents</a:t>
            </a:r>
            <a:endParaRPr lang="en-US" dirty="0"/>
          </a:p>
        </p:txBody>
      </p:sp>
      <p:sp>
        <p:nvSpPr>
          <p:cNvPr id="4" name="Slide Number Placeholder 3"/>
          <p:cNvSpPr>
            <a:spLocks noGrp="1"/>
          </p:cNvSpPr>
          <p:nvPr>
            <p:ph type="sldNum" sz="quarter" idx="4"/>
            <p:custDataLst>
              <p:tags r:id="rId4"/>
            </p:custDataLst>
          </p:nvPr>
        </p:nvSpPr>
        <p:spPr/>
        <p:txBody>
          <a:bodyPr/>
          <a:lstStyle/>
          <a:p>
            <a:pPr lvl="1"/>
            <a:fld id="{126B356D-DBE9-445A-9C43-3D3F41468F04}" type="slidenum">
              <a:rPr lang="en-US" smtClean="0"/>
              <a:pPr lvl="1"/>
              <a:t>2</a:t>
            </a:fld>
            <a:endParaRPr lang="en-US" dirty="0"/>
          </a:p>
        </p:txBody>
      </p:sp>
      <p:sp>
        <p:nvSpPr>
          <p:cNvPr id="45" name="Rectangle 44"/>
          <p:cNvSpPr/>
          <p:nvPr>
            <p:custDataLst>
              <p:tags r:id="rId5"/>
            </p:custDataLst>
          </p:nvPr>
        </p:nvSpPr>
        <p:spPr bwMode="auto">
          <a:xfrm>
            <a:off x="7848601" y="1733131"/>
            <a:ext cx="953487"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0" tIns="0" rIns="0" bIns="0" numCol="1" anchor="ctr"/>
          <a:lstStyle/>
          <a:p>
            <a:pPr algn="ct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8-11</a:t>
            </a:r>
            <a:endParaRPr lang="en-US" dirty="0">
              <a:solidFill>
                <a:prstClr val="black"/>
              </a:solidFill>
              <a:latin typeface="Franklin Gothic Book" pitchFamily="34" charset="0"/>
            </a:endParaRPr>
          </a:p>
        </p:txBody>
      </p:sp>
      <p:sp>
        <p:nvSpPr>
          <p:cNvPr id="46" name="Rectangle 45"/>
          <p:cNvSpPr/>
          <p:nvPr>
            <p:custDataLst>
              <p:tags r:id="rId6"/>
            </p:custDataLst>
          </p:nvPr>
        </p:nvSpPr>
        <p:spPr bwMode="auto">
          <a:xfrm>
            <a:off x="7848601" y="2400146"/>
            <a:ext cx="953487"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0" tIns="0" rIns="0" bIns="0" numCol="1" anchor="ctr"/>
          <a:lstStyle/>
          <a:p>
            <a:pPr algn="ct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12</a:t>
            </a:r>
            <a:endParaRPr lang="en-US" dirty="0">
              <a:solidFill>
                <a:prstClr val="black"/>
              </a:solidFill>
              <a:latin typeface="Franklin Gothic Book" pitchFamily="34" charset="0"/>
            </a:endParaRPr>
          </a:p>
        </p:txBody>
      </p:sp>
      <p:sp>
        <p:nvSpPr>
          <p:cNvPr id="50" name="Rectangle 49"/>
          <p:cNvSpPr/>
          <p:nvPr>
            <p:custDataLst>
              <p:tags r:id="rId7"/>
            </p:custDataLst>
          </p:nvPr>
        </p:nvSpPr>
        <p:spPr bwMode="auto">
          <a:xfrm>
            <a:off x="7848601" y="3067161"/>
            <a:ext cx="953487"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0" tIns="0" rIns="0" bIns="0" numCol="1" anchor="ctr"/>
          <a:lstStyle/>
          <a:p>
            <a:pPr algn="ct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13-15</a:t>
            </a:r>
            <a:endParaRPr lang="en-US" dirty="0">
              <a:solidFill>
                <a:prstClr val="black"/>
              </a:solidFill>
              <a:latin typeface="Franklin Gothic Book" pitchFamily="34" charset="0"/>
            </a:endParaRPr>
          </a:p>
        </p:txBody>
      </p:sp>
      <p:sp>
        <p:nvSpPr>
          <p:cNvPr id="51" name="Rectangle 50"/>
          <p:cNvSpPr/>
          <p:nvPr>
            <p:custDataLst>
              <p:tags r:id="rId8"/>
            </p:custDataLst>
          </p:nvPr>
        </p:nvSpPr>
        <p:spPr bwMode="auto">
          <a:xfrm>
            <a:off x="7848601" y="3734176"/>
            <a:ext cx="953487"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0" tIns="0" rIns="0" bIns="0" numCol="1" anchor="ctr"/>
          <a:lstStyle/>
          <a:p>
            <a:pPr algn="ct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16</a:t>
            </a:r>
            <a:endParaRPr lang="en-US" dirty="0">
              <a:solidFill>
                <a:prstClr val="black"/>
              </a:solidFill>
              <a:latin typeface="Franklin Gothic Book" pitchFamily="34" charset="0"/>
            </a:endParaRPr>
          </a:p>
        </p:txBody>
      </p:sp>
      <p:sp>
        <p:nvSpPr>
          <p:cNvPr id="52" name="Rectangle 51"/>
          <p:cNvSpPr/>
          <p:nvPr>
            <p:custDataLst>
              <p:tags r:id="rId9"/>
            </p:custDataLst>
          </p:nvPr>
        </p:nvSpPr>
        <p:spPr bwMode="auto">
          <a:xfrm>
            <a:off x="7848600" y="4401191"/>
            <a:ext cx="953487"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0" tIns="0" rIns="0" bIns="0" numCol="1" anchor="ctr"/>
          <a:lstStyle/>
          <a:p>
            <a:pPr algn="ct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17-22</a:t>
            </a:r>
            <a:endParaRPr lang="en-US" dirty="0">
              <a:solidFill>
                <a:prstClr val="black"/>
              </a:solidFill>
              <a:latin typeface="Franklin Gothic Book" pitchFamily="34" charset="0"/>
            </a:endParaRPr>
          </a:p>
        </p:txBody>
      </p:sp>
      <p:sp>
        <p:nvSpPr>
          <p:cNvPr id="53" name="Rectangle 52"/>
          <p:cNvSpPr/>
          <p:nvPr>
            <p:custDataLst>
              <p:tags r:id="rId10"/>
            </p:custDataLst>
          </p:nvPr>
        </p:nvSpPr>
        <p:spPr bwMode="auto">
          <a:xfrm>
            <a:off x="7848600" y="1066116"/>
            <a:ext cx="953487"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0" tIns="0" rIns="0" bIns="0" numCol="1" anchor="ctr"/>
          <a:lstStyle/>
          <a:p>
            <a:pPr algn="ct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3-7</a:t>
            </a:r>
            <a:endParaRPr lang="en-US" dirty="0">
              <a:solidFill>
                <a:prstClr val="black"/>
              </a:solidFill>
              <a:latin typeface="Franklin Gothic Book" pitchFamily="34" charset="0"/>
            </a:endParaRPr>
          </a:p>
        </p:txBody>
      </p:sp>
      <p:sp>
        <p:nvSpPr>
          <p:cNvPr id="57" name="Rectangle 56"/>
          <p:cNvSpPr/>
          <p:nvPr>
            <p:custDataLst>
              <p:tags r:id="rId11"/>
            </p:custDataLst>
          </p:nvPr>
        </p:nvSpPr>
        <p:spPr bwMode="auto">
          <a:xfrm>
            <a:off x="7848600" y="5068208"/>
            <a:ext cx="953487"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0" tIns="0" rIns="0" bIns="0" numCol="1" anchor="ctr"/>
          <a:lstStyle/>
          <a:p>
            <a:pPr algn="ct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23</a:t>
            </a:r>
            <a:endParaRPr lang="en-US" dirty="0">
              <a:solidFill>
                <a:prstClr val="black"/>
              </a:solidFill>
              <a:latin typeface="Franklin Gothic Book" pitchFamily="34" charset="0"/>
            </a:endParaRPr>
          </a:p>
        </p:txBody>
      </p:sp>
      <p:sp>
        <p:nvSpPr>
          <p:cNvPr id="9" name="Rectangle 8"/>
          <p:cNvSpPr/>
          <p:nvPr>
            <p:custDataLst>
              <p:tags r:id="rId12"/>
            </p:custDataLst>
          </p:nvPr>
        </p:nvSpPr>
        <p:spPr bwMode="auto">
          <a:xfrm rot="10800000" flipH="1" flipV="1">
            <a:off x="479611" y="1066116"/>
            <a:ext cx="7216589"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457200" tIns="45720" rIns="45720" bIns="45720" numCol="1" anchor="ctr"/>
          <a:lstStyle/>
          <a:p>
            <a:pP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Overview of Panama Canal Expansion</a:t>
            </a:r>
            <a:endParaRPr lang="en-US" dirty="0">
              <a:solidFill>
                <a:prstClr val="black"/>
              </a:solidFill>
              <a:latin typeface="Franklin Gothic Book" pitchFamily="34" charset="0"/>
            </a:endParaRPr>
          </a:p>
        </p:txBody>
      </p:sp>
      <p:sp>
        <p:nvSpPr>
          <p:cNvPr id="47" name="Rectangle 46"/>
          <p:cNvSpPr/>
          <p:nvPr>
            <p:custDataLst>
              <p:tags r:id="rId13"/>
            </p:custDataLst>
          </p:nvPr>
        </p:nvSpPr>
        <p:spPr bwMode="auto">
          <a:xfrm rot="10800000" flipH="1" flipV="1">
            <a:off x="479611" y="1733131"/>
            <a:ext cx="7216589"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457200" tIns="45720" rIns="45720" bIns="45720" numCol="1" anchor="ctr"/>
          <a:lstStyle/>
          <a:p>
            <a:pP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Impact on Texas Ports &amp; Economic Opportunities</a:t>
            </a:r>
            <a:endParaRPr lang="en-US" dirty="0">
              <a:solidFill>
                <a:prstClr val="black"/>
              </a:solidFill>
              <a:latin typeface="Franklin Gothic Book" pitchFamily="34" charset="0"/>
            </a:endParaRPr>
          </a:p>
        </p:txBody>
      </p:sp>
      <p:sp>
        <p:nvSpPr>
          <p:cNvPr id="56" name="Rectangle 55"/>
          <p:cNvSpPr/>
          <p:nvPr>
            <p:custDataLst>
              <p:tags r:id="rId14"/>
            </p:custDataLst>
          </p:nvPr>
        </p:nvSpPr>
        <p:spPr bwMode="auto">
          <a:xfrm rot="10800000" flipH="1" flipV="1">
            <a:off x="479611" y="2400146"/>
            <a:ext cx="7216589"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457200" tIns="45720" rIns="45720" bIns="45720" numCol="1" anchor="ctr"/>
          <a:lstStyle/>
          <a:p>
            <a:pP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Texas Panama Canal Initiatives</a:t>
            </a:r>
            <a:endParaRPr lang="en-US" dirty="0">
              <a:solidFill>
                <a:prstClr val="black"/>
              </a:solidFill>
              <a:latin typeface="Franklin Gothic Book" pitchFamily="34" charset="0"/>
            </a:endParaRPr>
          </a:p>
        </p:txBody>
      </p:sp>
      <p:sp>
        <p:nvSpPr>
          <p:cNvPr id="62" name="Rectangle 61"/>
          <p:cNvSpPr/>
          <p:nvPr>
            <p:custDataLst>
              <p:tags r:id="rId15"/>
            </p:custDataLst>
          </p:nvPr>
        </p:nvSpPr>
        <p:spPr bwMode="auto">
          <a:xfrm rot="10800000" flipH="1" flipV="1">
            <a:off x="479611" y="3067161"/>
            <a:ext cx="7216589"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457200" tIns="45720" rIns="45720" bIns="45720" numCol="1" anchor="ctr"/>
          <a:lstStyle/>
          <a:p>
            <a:pP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Port Actions</a:t>
            </a:r>
            <a:endParaRPr lang="en-US" dirty="0">
              <a:solidFill>
                <a:prstClr val="black"/>
              </a:solidFill>
              <a:latin typeface="Franklin Gothic Book" pitchFamily="34" charset="0"/>
            </a:endParaRPr>
          </a:p>
        </p:txBody>
      </p:sp>
      <p:sp>
        <p:nvSpPr>
          <p:cNvPr id="63" name="Rectangle 62"/>
          <p:cNvSpPr/>
          <p:nvPr>
            <p:custDataLst>
              <p:tags r:id="rId16"/>
            </p:custDataLst>
          </p:nvPr>
        </p:nvSpPr>
        <p:spPr bwMode="auto">
          <a:xfrm rot="10800000" flipH="1" flipV="1">
            <a:off x="479611" y="3734176"/>
            <a:ext cx="7216589"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457200" tIns="45720" rIns="45720" bIns="45720" numCol="1" anchor="ctr"/>
          <a:lstStyle/>
          <a:p>
            <a:pP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Texas Freight Mobility Plan</a:t>
            </a:r>
            <a:endParaRPr lang="en-US" dirty="0">
              <a:solidFill>
                <a:prstClr val="black"/>
              </a:solidFill>
              <a:latin typeface="Franklin Gothic Book" pitchFamily="34" charset="0"/>
            </a:endParaRPr>
          </a:p>
        </p:txBody>
      </p:sp>
      <p:sp>
        <p:nvSpPr>
          <p:cNvPr id="64" name="Rectangle 63"/>
          <p:cNvSpPr/>
          <p:nvPr>
            <p:custDataLst>
              <p:tags r:id="rId17"/>
            </p:custDataLst>
          </p:nvPr>
        </p:nvSpPr>
        <p:spPr bwMode="auto">
          <a:xfrm rot="10800000" flipH="1" flipV="1">
            <a:off x="479611" y="4401191"/>
            <a:ext cx="7216589"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457200" tIns="45720" rIns="45720" bIns="45720" numCol="1" anchor="ctr"/>
          <a:lstStyle/>
          <a:p>
            <a:pPr>
              <a:lnSpc>
                <a:spcPct val="120000"/>
              </a:lnSpc>
              <a:spcBef>
                <a:spcPct val="20000"/>
              </a:spcBef>
              <a:spcAft>
                <a:spcPts val="400"/>
              </a:spcAft>
              <a:buClr>
                <a:srgbClr val="B51821"/>
              </a:buClr>
              <a:buSzPct val="100000"/>
              <a:defRPr/>
            </a:pPr>
            <a:r>
              <a:rPr lang="en-US" dirty="0">
                <a:solidFill>
                  <a:prstClr val="black"/>
                </a:solidFill>
                <a:latin typeface="Franklin Gothic Book" pitchFamily="34" charset="0"/>
              </a:rPr>
              <a:t>Texas Freight Network </a:t>
            </a:r>
            <a:r>
              <a:rPr lang="en-US" dirty="0" smtClean="0">
                <a:solidFill>
                  <a:prstClr val="black"/>
                </a:solidFill>
                <a:latin typeface="Franklin Gothic Book" pitchFamily="34" charset="0"/>
              </a:rPr>
              <a:t>(Highways, </a:t>
            </a:r>
            <a:r>
              <a:rPr lang="en-US" dirty="0">
                <a:solidFill>
                  <a:prstClr val="black"/>
                </a:solidFill>
                <a:latin typeface="Franklin Gothic Book" pitchFamily="34" charset="0"/>
              </a:rPr>
              <a:t>Rail, &amp;</a:t>
            </a:r>
            <a:r>
              <a:rPr lang="en-US" dirty="0" smtClean="0">
                <a:solidFill>
                  <a:prstClr val="black"/>
                </a:solidFill>
                <a:latin typeface="Franklin Gothic Book" pitchFamily="34" charset="0"/>
              </a:rPr>
              <a:t> </a:t>
            </a:r>
            <a:r>
              <a:rPr lang="en-US" dirty="0">
                <a:solidFill>
                  <a:prstClr val="black"/>
                </a:solidFill>
                <a:latin typeface="Franklin Gothic Book" pitchFamily="34" charset="0"/>
              </a:rPr>
              <a:t>Logistics)</a:t>
            </a:r>
          </a:p>
        </p:txBody>
      </p:sp>
      <p:sp>
        <p:nvSpPr>
          <p:cNvPr id="65" name="Rectangle 64"/>
          <p:cNvSpPr/>
          <p:nvPr>
            <p:custDataLst>
              <p:tags r:id="rId18"/>
            </p:custDataLst>
          </p:nvPr>
        </p:nvSpPr>
        <p:spPr bwMode="auto">
          <a:xfrm rot="10800000" flipH="1" flipV="1">
            <a:off x="479611" y="5068208"/>
            <a:ext cx="7216589" cy="585216"/>
          </a:xfrm>
          <a:prstGeom prst="rect">
            <a:avLst/>
          </a:prstGeom>
          <a:gradFill flip="none" rotWithShape="1">
            <a:gsLst>
              <a:gs pos="0">
                <a:schemeClr val="bg1">
                  <a:lumMod val="95000"/>
                </a:schemeClr>
              </a:gs>
              <a:gs pos="100000">
                <a:schemeClr val="bg1">
                  <a:lumMod val="75000"/>
                  <a:alpha val="70000"/>
                </a:schemeClr>
              </a:gs>
            </a:gsLst>
            <a:lin ang="16200000" scaled="1"/>
            <a:tileRect/>
          </a:gradFill>
          <a:ln w="9525" cap="flat" cmpd="sng" algn="ctr">
            <a:noFill/>
            <a:prstDash val="solid"/>
            <a:round/>
            <a:headEnd type="none" w="med" len="med"/>
            <a:tailEnd type="none" w="med" len="med"/>
          </a:ln>
          <a:effectLst/>
          <a:extLst/>
        </p:spPr>
        <p:txBody>
          <a:bodyPr vert="horz" lIns="457200" tIns="45720" rIns="45720" bIns="45720" numCol="1" anchor="ctr"/>
          <a:lstStyle/>
          <a:p>
            <a:pPr>
              <a:lnSpc>
                <a:spcPct val="120000"/>
              </a:lnSpc>
              <a:spcBef>
                <a:spcPct val="20000"/>
              </a:spcBef>
              <a:spcAft>
                <a:spcPts val="400"/>
              </a:spcAft>
              <a:buClr>
                <a:srgbClr val="B51821"/>
              </a:buClr>
              <a:buSzPct val="100000"/>
              <a:defRPr/>
            </a:pPr>
            <a:r>
              <a:rPr lang="en-US" dirty="0" smtClean="0">
                <a:solidFill>
                  <a:prstClr val="black"/>
                </a:solidFill>
                <a:latin typeface="Franklin Gothic Book" pitchFamily="34" charset="0"/>
              </a:rPr>
              <a:t>Conclusions</a:t>
            </a:r>
            <a:endParaRPr lang="en-US" dirty="0">
              <a:solidFill>
                <a:prstClr val="black"/>
              </a:solidFill>
              <a:latin typeface="Franklin Gothic Book" pitchFamily="34" charset="0"/>
            </a:endParaRPr>
          </a:p>
        </p:txBody>
      </p:sp>
      <p:sp>
        <p:nvSpPr>
          <p:cNvPr id="10" name="Freeform 12"/>
          <p:cNvSpPr>
            <a:spLocks/>
          </p:cNvSpPr>
          <p:nvPr>
            <p:custDataLst>
              <p:tags r:id="rId19"/>
            </p:custDataLst>
          </p:nvPr>
        </p:nvSpPr>
        <p:spPr bwMode="auto">
          <a:xfrm rot="10800000" flipH="1" flipV="1">
            <a:off x="333376" y="1066116"/>
            <a:ext cx="532800" cy="473056"/>
          </a:xfrm>
          <a:prstGeom prst="homePlate">
            <a:avLst>
              <a:gd name="adj" fmla="val 28337"/>
            </a:avLst>
          </a:prstGeom>
          <a:solidFill>
            <a:schemeClr val="accent1"/>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b="1" dirty="0" smtClean="0">
                <a:solidFill>
                  <a:prstClr val="white"/>
                </a:solidFill>
                <a:latin typeface="Franklin Gothic Book" pitchFamily="34" charset="0"/>
              </a:rPr>
              <a:t>1</a:t>
            </a:r>
          </a:p>
        </p:txBody>
      </p:sp>
      <p:sp>
        <p:nvSpPr>
          <p:cNvPr id="66" name="Freeform 12"/>
          <p:cNvSpPr>
            <a:spLocks/>
          </p:cNvSpPr>
          <p:nvPr>
            <p:custDataLst>
              <p:tags r:id="rId20"/>
            </p:custDataLst>
          </p:nvPr>
        </p:nvSpPr>
        <p:spPr bwMode="auto">
          <a:xfrm rot="10800000" flipH="1" flipV="1">
            <a:off x="333376" y="1733131"/>
            <a:ext cx="532800" cy="473056"/>
          </a:xfrm>
          <a:prstGeom prst="homePlate">
            <a:avLst>
              <a:gd name="adj" fmla="val 28337"/>
            </a:avLst>
          </a:prstGeom>
          <a:solidFill>
            <a:schemeClr val="accent1"/>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b="1" dirty="0" smtClean="0">
                <a:solidFill>
                  <a:prstClr val="white"/>
                </a:solidFill>
                <a:latin typeface="Franklin Gothic Book" pitchFamily="34" charset="0"/>
              </a:rPr>
              <a:t>2</a:t>
            </a:r>
            <a:endParaRPr lang="en-US" b="1" dirty="0">
              <a:solidFill>
                <a:prstClr val="white"/>
              </a:solidFill>
              <a:latin typeface="Franklin Gothic Book" pitchFamily="34" charset="0"/>
            </a:endParaRPr>
          </a:p>
        </p:txBody>
      </p:sp>
      <p:sp>
        <p:nvSpPr>
          <p:cNvPr id="67" name="Freeform 12"/>
          <p:cNvSpPr>
            <a:spLocks/>
          </p:cNvSpPr>
          <p:nvPr>
            <p:custDataLst>
              <p:tags r:id="rId21"/>
            </p:custDataLst>
          </p:nvPr>
        </p:nvSpPr>
        <p:spPr bwMode="auto">
          <a:xfrm rot="10800000" flipH="1" flipV="1">
            <a:off x="333375" y="2400146"/>
            <a:ext cx="532800" cy="473056"/>
          </a:xfrm>
          <a:prstGeom prst="homePlate">
            <a:avLst>
              <a:gd name="adj" fmla="val 28337"/>
            </a:avLst>
          </a:prstGeom>
          <a:solidFill>
            <a:schemeClr val="accent1"/>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b="1" dirty="0" smtClean="0">
                <a:solidFill>
                  <a:prstClr val="white"/>
                </a:solidFill>
                <a:latin typeface="Franklin Gothic Book" pitchFamily="34" charset="0"/>
              </a:rPr>
              <a:t>3</a:t>
            </a:r>
            <a:endParaRPr lang="en-US" b="1" dirty="0">
              <a:solidFill>
                <a:prstClr val="white"/>
              </a:solidFill>
              <a:latin typeface="Franklin Gothic Book" pitchFamily="34" charset="0"/>
            </a:endParaRPr>
          </a:p>
        </p:txBody>
      </p:sp>
      <p:sp>
        <p:nvSpPr>
          <p:cNvPr id="68" name="Freeform 12"/>
          <p:cNvSpPr>
            <a:spLocks/>
          </p:cNvSpPr>
          <p:nvPr>
            <p:custDataLst>
              <p:tags r:id="rId22"/>
            </p:custDataLst>
          </p:nvPr>
        </p:nvSpPr>
        <p:spPr bwMode="auto">
          <a:xfrm rot="10800000" flipH="1" flipV="1">
            <a:off x="333375" y="3067161"/>
            <a:ext cx="532800" cy="473056"/>
          </a:xfrm>
          <a:prstGeom prst="homePlate">
            <a:avLst>
              <a:gd name="adj" fmla="val 28337"/>
            </a:avLst>
          </a:prstGeom>
          <a:solidFill>
            <a:schemeClr val="accent1"/>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b="1" dirty="0" smtClean="0">
                <a:solidFill>
                  <a:prstClr val="white"/>
                </a:solidFill>
                <a:latin typeface="Franklin Gothic Book" pitchFamily="34" charset="0"/>
              </a:rPr>
              <a:t>4</a:t>
            </a:r>
            <a:endParaRPr lang="en-US" b="1" dirty="0">
              <a:solidFill>
                <a:prstClr val="white"/>
              </a:solidFill>
              <a:latin typeface="Franklin Gothic Book" pitchFamily="34" charset="0"/>
            </a:endParaRPr>
          </a:p>
        </p:txBody>
      </p:sp>
      <p:sp>
        <p:nvSpPr>
          <p:cNvPr id="69" name="Freeform 12"/>
          <p:cNvSpPr>
            <a:spLocks/>
          </p:cNvSpPr>
          <p:nvPr>
            <p:custDataLst>
              <p:tags r:id="rId23"/>
            </p:custDataLst>
          </p:nvPr>
        </p:nvSpPr>
        <p:spPr bwMode="auto">
          <a:xfrm rot="10800000" flipH="1" flipV="1">
            <a:off x="333376" y="3734176"/>
            <a:ext cx="532800" cy="473056"/>
          </a:xfrm>
          <a:prstGeom prst="homePlate">
            <a:avLst>
              <a:gd name="adj" fmla="val 28337"/>
            </a:avLst>
          </a:prstGeom>
          <a:solidFill>
            <a:schemeClr val="accent1"/>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b="1" dirty="0" smtClean="0">
                <a:solidFill>
                  <a:prstClr val="white"/>
                </a:solidFill>
                <a:latin typeface="Franklin Gothic Book" pitchFamily="34" charset="0"/>
              </a:rPr>
              <a:t>5</a:t>
            </a:r>
            <a:endParaRPr lang="en-US" b="1" dirty="0">
              <a:solidFill>
                <a:prstClr val="white"/>
              </a:solidFill>
              <a:latin typeface="Franklin Gothic Book" pitchFamily="34" charset="0"/>
            </a:endParaRPr>
          </a:p>
        </p:txBody>
      </p:sp>
      <p:sp>
        <p:nvSpPr>
          <p:cNvPr id="70" name="Freeform 12"/>
          <p:cNvSpPr>
            <a:spLocks/>
          </p:cNvSpPr>
          <p:nvPr>
            <p:custDataLst>
              <p:tags r:id="rId24"/>
            </p:custDataLst>
          </p:nvPr>
        </p:nvSpPr>
        <p:spPr bwMode="auto">
          <a:xfrm rot="10800000" flipH="1" flipV="1">
            <a:off x="333376" y="4401191"/>
            <a:ext cx="532800" cy="473056"/>
          </a:xfrm>
          <a:prstGeom prst="homePlate">
            <a:avLst>
              <a:gd name="adj" fmla="val 28337"/>
            </a:avLst>
          </a:prstGeom>
          <a:solidFill>
            <a:schemeClr val="accent1"/>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b="1" dirty="0" smtClean="0">
                <a:solidFill>
                  <a:prstClr val="white"/>
                </a:solidFill>
                <a:latin typeface="Franklin Gothic Book" pitchFamily="34" charset="0"/>
              </a:rPr>
              <a:t>6</a:t>
            </a:r>
            <a:endParaRPr lang="en-US" b="1" dirty="0">
              <a:solidFill>
                <a:prstClr val="white"/>
              </a:solidFill>
              <a:latin typeface="Franklin Gothic Book" pitchFamily="34" charset="0"/>
            </a:endParaRPr>
          </a:p>
        </p:txBody>
      </p:sp>
      <p:sp>
        <p:nvSpPr>
          <p:cNvPr id="71" name="Freeform 12"/>
          <p:cNvSpPr>
            <a:spLocks/>
          </p:cNvSpPr>
          <p:nvPr>
            <p:custDataLst>
              <p:tags r:id="rId25"/>
            </p:custDataLst>
          </p:nvPr>
        </p:nvSpPr>
        <p:spPr bwMode="auto">
          <a:xfrm rot="10800000" flipH="1" flipV="1">
            <a:off x="333375" y="5068208"/>
            <a:ext cx="532800" cy="473056"/>
          </a:xfrm>
          <a:prstGeom prst="homePlate">
            <a:avLst>
              <a:gd name="adj" fmla="val 28337"/>
            </a:avLst>
          </a:prstGeom>
          <a:solidFill>
            <a:schemeClr val="accent1"/>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b="1" dirty="0" smtClean="0">
                <a:solidFill>
                  <a:prstClr val="white"/>
                </a:solidFill>
                <a:latin typeface="Franklin Gothic Book" pitchFamily="34" charset="0"/>
              </a:rPr>
              <a:t>7</a:t>
            </a:r>
            <a:endParaRPr lang="en-US" b="1" dirty="0">
              <a:solidFill>
                <a:prstClr val="white"/>
              </a:solidFill>
              <a:latin typeface="Franklin Gothic Book" pitchFamily="34" charset="0"/>
            </a:endParaRPr>
          </a:p>
        </p:txBody>
      </p:sp>
      <p:sp>
        <p:nvSpPr>
          <p:cNvPr id="33" name="Isosceles Triangle 32"/>
          <p:cNvSpPr/>
          <p:nvPr/>
        </p:nvSpPr>
        <p:spPr>
          <a:xfrm rot="10800000">
            <a:off x="341312" y="2209800"/>
            <a:ext cx="134932" cy="116682"/>
          </a:xfrm>
          <a:prstGeom prst="triangle">
            <a:avLst>
              <a:gd name="adj" fmla="val 0"/>
            </a:avLst>
          </a:prstGeom>
          <a:solidFill>
            <a:schemeClr val="accent3"/>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smtClean="0">
              <a:solidFill>
                <a:schemeClr val="lt1"/>
              </a:solidFill>
              <a:latin typeface="Arial" pitchFamily="34" charset="0"/>
              <a:ea typeface="+mn-ea"/>
              <a:cs typeface="Arial" pitchFamily="34" charset="0"/>
            </a:endParaRPr>
          </a:p>
        </p:txBody>
      </p:sp>
      <p:sp>
        <p:nvSpPr>
          <p:cNvPr id="34" name="Isosceles Triangle 33"/>
          <p:cNvSpPr/>
          <p:nvPr/>
        </p:nvSpPr>
        <p:spPr>
          <a:xfrm rot="10800000">
            <a:off x="341312" y="2865120"/>
            <a:ext cx="134932" cy="116682"/>
          </a:xfrm>
          <a:prstGeom prst="triangle">
            <a:avLst>
              <a:gd name="adj" fmla="val 0"/>
            </a:avLst>
          </a:prstGeom>
          <a:solidFill>
            <a:schemeClr val="accent3"/>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smtClean="0">
              <a:solidFill>
                <a:schemeClr val="lt1"/>
              </a:solidFill>
              <a:latin typeface="Arial" pitchFamily="34" charset="0"/>
              <a:ea typeface="+mn-ea"/>
              <a:cs typeface="Arial" pitchFamily="34" charset="0"/>
            </a:endParaRPr>
          </a:p>
        </p:txBody>
      </p:sp>
      <p:sp>
        <p:nvSpPr>
          <p:cNvPr id="35" name="Isosceles Triangle 34"/>
          <p:cNvSpPr/>
          <p:nvPr/>
        </p:nvSpPr>
        <p:spPr>
          <a:xfrm rot="10800000">
            <a:off x="341312" y="3543300"/>
            <a:ext cx="134932" cy="116682"/>
          </a:xfrm>
          <a:prstGeom prst="triangle">
            <a:avLst>
              <a:gd name="adj" fmla="val 0"/>
            </a:avLst>
          </a:prstGeom>
          <a:solidFill>
            <a:schemeClr val="accent3"/>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smtClean="0">
              <a:solidFill>
                <a:schemeClr val="lt1"/>
              </a:solidFill>
              <a:latin typeface="Arial" pitchFamily="34" charset="0"/>
              <a:ea typeface="+mn-ea"/>
              <a:cs typeface="Arial" pitchFamily="34" charset="0"/>
            </a:endParaRPr>
          </a:p>
        </p:txBody>
      </p:sp>
      <p:sp>
        <p:nvSpPr>
          <p:cNvPr id="36" name="Isosceles Triangle 35"/>
          <p:cNvSpPr/>
          <p:nvPr/>
        </p:nvSpPr>
        <p:spPr>
          <a:xfrm rot="10800000">
            <a:off x="341312" y="4206240"/>
            <a:ext cx="134932" cy="116682"/>
          </a:xfrm>
          <a:prstGeom prst="triangle">
            <a:avLst>
              <a:gd name="adj" fmla="val 0"/>
            </a:avLst>
          </a:prstGeom>
          <a:solidFill>
            <a:schemeClr val="accent3"/>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smtClean="0">
              <a:solidFill>
                <a:schemeClr val="lt1"/>
              </a:solidFill>
              <a:latin typeface="Arial" pitchFamily="34" charset="0"/>
              <a:ea typeface="+mn-ea"/>
              <a:cs typeface="Arial" pitchFamily="34" charset="0"/>
            </a:endParaRPr>
          </a:p>
        </p:txBody>
      </p:sp>
      <p:sp>
        <p:nvSpPr>
          <p:cNvPr id="37" name="Isosceles Triangle 36"/>
          <p:cNvSpPr/>
          <p:nvPr/>
        </p:nvSpPr>
        <p:spPr>
          <a:xfrm rot="10800000">
            <a:off x="341312" y="4876800"/>
            <a:ext cx="134932" cy="116682"/>
          </a:xfrm>
          <a:prstGeom prst="triangle">
            <a:avLst>
              <a:gd name="adj" fmla="val 0"/>
            </a:avLst>
          </a:prstGeom>
          <a:solidFill>
            <a:schemeClr val="accent3"/>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smtClean="0">
              <a:solidFill>
                <a:schemeClr val="lt1"/>
              </a:solidFill>
              <a:latin typeface="Arial" pitchFamily="34" charset="0"/>
              <a:ea typeface="+mn-ea"/>
              <a:cs typeface="Arial" pitchFamily="34" charset="0"/>
            </a:endParaRPr>
          </a:p>
        </p:txBody>
      </p:sp>
      <p:sp>
        <p:nvSpPr>
          <p:cNvPr id="38" name="Isosceles Triangle 37"/>
          <p:cNvSpPr/>
          <p:nvPr>
            <p:custDataLst>
              <p:tags r:id="rId26"/>
            </p:custDataLst>
          </p:nvPr>
        </p:nvSpPr>
        <p:spPr>
          <a:xfrm rot="10800000">
            <a:off x="341312" y="5539740"/>
            <a:ext cx="134932" cy="116682"/>
          </a:xfrm>
          <a:prstGeom prst="triangle">
            <a:avLst>
              <a:gd name="adj" fmla="val 0"/>
            </a:avLst>
          </a:prstGeom>
          <a:solidFill>
            <a:schemeClr val="accent3"/>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smtClean="0">
              <a:solidFill>
                <a:schemeClr val="lt1"/>
              </a:solidFill>
              <a:latin typeface="Arial"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Panama Canal Expansion</a:t>
            </a:r>
            <a:endParaRPr lang="en-US" dirty="0"/>
          </a:p>
        </p:txBody>
      </p:sp>
      <p:sp>
        <p:nvSpPr>
          <p:cNvPr id="3" name="Content Placeholder 2"/>
          <p:cNvSpPr>
            <a:spLocks noGrp="1"/>
          </p:cNvSpPr>
          <p:nvPr>
            <p:ph idx="1"/>
          </p:nvPr>
        </p:nvSpPr>
        <p:spPr>
          <a:xfrm>
            <a:off x="333375" y="1066800"/>
            <a:ext cx="8477250" cy="3048000"/>
          </a:xfrm>
        </p:spPr>
        <p:txBody>
          <a:bodyPr/>
          <a:lstStyle/>
          <a:p>
            <a:r>
              <a:rPr lang="en-US" dirty="0" smtClean="0"/>
              <a:t>Construction of third set of locks that will allow transit of larger vessels</a:t>
            </a:r>
          </a:p>
          <a:p>
            <a:r>
              <a:rPr lang="en-US" dirty="0"/>
              <a:t>Projected to </a:t>
            </a:r>
            <a:r>
              <a:rPr lang="en-US" dirty="0" smtClean="0"/>
              <a:t>reduce shipping </a:t>
            </a:r>
            <a:r>
              <a:rPr lang="en-US" dirty="0"/>
              <a:t>delays and potentially reduce shipper </a:t>
            </a:r>
            <a:r>
              <a:rPr lang="en-US" dirty="0" smtClean="0"/>
              <a:t>costs</a:t>
            </a:r>
          </a:p>
          <a:p>
            <a:r>
              <a:rPr lang="en-US" dirty="0" smtClean="0"/>
              <a:t>Expected to increase the annual carrying capacity from 340.8 million tons to 600 million tons</a:t>
            </a:r>
          </a:p>
          <a:p>
            <a:r>
              <a:rPr lang="en-US" dirty="0" smtClean="0"/>
              <a:t>Project: 96% complete (as of December 31, 2015)</a:t>
            </a:r>
          </a:p>
          <a:p>
            <a:r>
              <a:rPr lang="en-US" dirty="0" smtClean="0"/>
              <a:t>Estimated opening: June 2016</a:t>
            </a:r>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3</a:t>
            </a:fld>
            <a:endParaRPr lang="en-US" dirty="0"/>
          </a:p>
        </p:txBody>
      </p:sp>
      <p:pic>
        <p:nvPicPr>
          <p:cNvPr id="15360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657600"/>
            <a:ext cx="3429000" cy="22687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5360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3657600"/>
            <a:ext cx="3985342" cy="22687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609600" y="5926334"/>
            <a:ext cx="3429000" cy="215444"/>
          </a:xfrm>
          <a:prstGeom prst="rect">
            <a:avLst/>
          </a:prstGeom>
          <a:noFill/>
        </p:spPr>
        <p:txBody>
          <a:bodyPr wrap="square" rtlCol="0">
            <a:spAutoFit/>
          </a:bodyPr>
          <a:lstStyle/>
          <a:p>
            <a:r>
              <a:rPr lang="en-US" sz="800" i="1" dirty="0" smtClean="0"/>
              <a:t>Source: Panama Canal Authority</a:t>
            </a:r>
          </a:p>
        </p:txBody>
      </p:sp>
      <p:sp>
        <p:nvSpPr>
          <p:cNvPr id="10" name="TextBox 9"/>
          <p:cNvSpPr txBox="1"/>
          <p:nvPr/>
        </p:nvSpPr>
        <p:spPr>
          <a:xfrm>
            <a:off x="4572000" y="5918593"/>
            <a:ext cx="3429000" cy="215444"/>
          </a:xfrm>
          <a:prstGeom prst="rect">
            <a:avLst/>
          </a:prstGeom>
          <a:noFill/>
        </p:spPr>
        <p:txBody>
          <a:bodyPr wrap="square" rtlCol="0">
            <a:spAutoFit/>
          </a:bodyPr>
          <a:lstStyle/>
          <a:p>
            <a:r>
              <a:rPr lang="en-US" sz="800" i="1" dirty="0" smtClean="0"/>
              <a:t>Source: Panama Canal Authority</a:t>
            </a:r>
          </a:p>
        </p:txBody>
      </p:sp>
    </p:spTree>
    <p:extLst>
      <p:ext uri="{BB962C8B-B14F-4D97-AF65-F5344CB8AC3E}">
        <p14:creationId xmlns:p14="http://schemas.microsoft.com/office/powerpoint/2010/main" val="3997346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the Panama Canal Expansion</a:t>
            </a:r>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4</a:t>
            </a:fld>
            <a:endParaRPr lang="en-US" dirty="0"/>
          </a:p>
        </p:txBody>
      </p:sp>
      <p:pic>
        <p:nvPicPr>
          <p:cNvPr id="154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7344" y="1018557"/>
            <a:ext cx="5929312" cy="48208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1599383" y="5839729"/>
            <a:ext cx="3429000" cy="215444"/>
          </a:xfrm>
          <a:prstGeom prst="rect">
            <a:avLst/>
          </a:prstGeom>
          <a:noFill/>
        </p:spPr>
        <p:txBody>
          <a:bodyPr wrap="square" rtlCol="0">
            <a:spAutoFit/>
          </a:bodyPr>
          <a:lstStyle/>
          <a:p>
            <a:r>
              <a:rPr lang="en-US" sz="800" i="1" dirty="0" smtClean="0"/>
              <a:t>Source: Panama Canal Authority</a:t>
            </a:r>
          </a:p>
        </p:txBody>
      </p:sp>
    </p:spTree>
    <p:extLst>
      <p:ext uri="{BB962C8B-B14F-4D97-AF65-F5344CB8AC3E}">
        <p14:creationId xmlns:p14="http://schemas.microsoft.com/office/powerpoint/2010/main" val="1912443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the Panama Canal Expansion</a:t>
            </a:r>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5</a:t>
            </a:fld>
            <a:endParaRPr lang="en-US" dirty="0"/>
          </a:p>
        </p:txBody>
      </p:sp>
      <p:pic>
        <p:nvPicPr>
          <p:cNvPr id="152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050" y="1426369"/>
            <a:ext cx="7851900" cy="400526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609600" y="5431631"/>
            <a:ext cx="3429000" cy="215444"/>
          </a:xfrm>
          <a:prstGeom prst="rect">
            <a:avLst/>
          </a:prstGeom>
          <a:noFill/>
        </p:spPr>
        <p:txBody>
          <a:bodyPr wrap="square" rtlCol="0">
            <a:spAutoFit/>
          </a:bodyPr>
          <a:lstStyle/>
          <a:p>
            <a:r>
              <a:rPr lang="en-US" sz="800" i="1" dirty="0" smtClean="0"/>
              <a:t>Source: Panama Canal Authority</a:t>
            </a:r>
          </a:p>
        </p:txBody>
      </p:sp>
    </p:spTree>
    <p:extLst>
      <p:ext uri="{BB962C8B-B14F-4D97-AF65-F5344CB8AC3E}">
        <p14:creationId xmlns:p14="http://schemas.microsoft.com/office/powerpoint/2010/main" val="9936052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the Panama Canal Expansion</a:t>
            </a:r>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6</a:t>
            </a:fld>
            <a:endParaRPr lang="en-US" dirty="0"/>
          </a:p>
        </p:txBody>
      </p:sp>
      <p:pic>
        <p:nvPicPr>
          <p:cNvPr id="153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088" y="1240632"/>
            <a:ext cx="8347825" cy="43767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398088" y="5617369"/>
            <a:ext cx="3429000" cy="215444"/>
          </a:xfrm>
          <a:prstGeom prst="rect">
            <a:avLst/>
          </a:prstGeom>
          <a:noFill/>
        </p:spPr>
        <p:txBody>
          <a:bodyPr wrap="square" rtlCol="0">
            <a:spAutoFit/>
          </a:bodyPr>
          <a:lstStyle/>
          <a:p>
            <a:r>
              <a:rPr lang="en-US" sz="800" i="1" dirty="0" smtClean="0"/>
              <a:t>Source: Panama Canal Authority</a:t>
            </a:r>
          </a:p>
        </p:txBody>
      </p:sp>
    </p:spTree>
    <p:extLst>
      <p:ext uri="{BB962C8B-B14F-4D97-AF65-F5344CB8AC3E}">
        <p14:creationId xmlns:p14="http://schemas.microsoft.com/office/powerpoint/2010/main" val="12045231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Panama Canal Expansion</a:t>
            </a:r>
            <a:endParaRPr lang="en-US" dirty="0"/>
          </a:p>
        </p:txBody>
      </p:sp>
      <p:sp>
        <p:nvSpPr>
          <p:cNvPr id="16" name="Slide Number Placeholder 15"/>
          <p:cNvSpPr>
            <a:spLocks noGrp="1"/>
          </p:cNvSpPr>
          <p:nvPr>
            <p:ph type="sldNum" sz="quarter" idx="4"/>
          </p:nvPr>
        </p:nvSpPr>
        <p:spPr/>
        <p:txBody>
          <a:bodyPr/>
          <a:lstStyle/>
          <a:p>
            <a:pPr lvl="1"/>
            <a:fld id="{126B356D-DBE9-445A-9C43-3D3F41468F04}" type="slidenum">
              <a:rPr lang="en-US" smtClean="0"/>
              <a:pPr lvl="1"/>
              <a:t>7</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90775925"/>
              </p:ext>
            </p:extLst>
          </p:nvPr>
        </p:nvGraphicFramePr>
        <p:xfrm>
          <a:off x="571500" y="3503057"/>
          <a:ext cx="8001000" cy="1849120"/>
        </p:xfrm>
        <a:graphic>
          <a:graphicData uri="http://schemas.openxmlformats.org/drawingml/2006/table">
            <a:tbl>
              <a:tblPr firstRow="1" bandRow="1">
                <a:tableStyleId>{5C22544A-7EE6-4342-B048-85BDC9FD1C3A}</a:tableStyleId>
              </a:tblPr>
              <a:tblGrid>
                <a:gridCol w="2667000"/>
                <a:gridCol w="2667000"/>
                <a:gridCol w="2667000"/>
              </a:tblGrid>
              <a:tr h="218440">
                <a:tc>
                  <a:txBody>
                    <a:bodyPr/>
                    <a:lstStyle/>
                    <a:p>
                      <a:pPr algn="ctr"/>
                      <a:r>
                        <a:rPr lang="en-US" dirty="0" smtClean="0"/>
                        <a:t>Dimensions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Panamax</a:t>
                      </a:r>
                      <a:r>
                        <a:rPr lang="en-US" baseline="0" dirty="0" smtClean="0"/>
                        <a:t> Vessels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New Panamax Vessels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Length</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965 feet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1,200 feet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Width</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106 feet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160 feet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Draft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39.5 feet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50 feet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Container Capacity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4,400 TEU</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13,000 TEU</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8" name="TextBox 7"/>
          <p:cNvSpPr txBox="1"/>
          <p:nvPr/>
        </p:nvSpPr>
        <p:spPr>
          <a:xfrm>
            <a:off x="552450" y="3124200"/>
            <a:ext cx="7924800" cy="369332"/>
          </a:xfrm>
          <a:prstGeom prst="rect">
            <a:avLst/>
          </a:prstGeom>
          <a:noFill/>
        </p:spPr>
        <p:txBody>
          <a:bodyPr wrap="square" rtlCol="0">
            <a:spAutoFit/>
          </a:bodyPr>
          <a:lstStyle/>
          <a:p>
            <a:r>
              <a:rPr lang="en-US" i="1" dirty="0" smtClean="0"/>
              <a:t>Dimensions of Panamax and New Panamax Vessels</a:t>
            </a:r>
          </a:p>
        </p:txBody>
      </p:sp>
      <p:graphicFrame>
        <p:nvGraphicFramePr>
          <p:cNvPr id="12" name="Content Placeholder 4"/>
          <p:cNvGraphicFramePr>
            <a:graphicFrameLocks/>
          </p:cNvGraphicFramePr>
          <p:nvPr>
            <p:extLst>
              <p:ext uri="{D42A27DB-BD31-4B8C-83A1-F6EECF244321}">
                <p14:modId xmlns:p14="http://schemas.microsoft.com/office/powerpoint/2010/main" val="1516983153"/>
              </p:ext>
            </p:extLst>
          </p:nvPr>
        </p:nvGraphicFramePr>
        <p:xfrm>
          <a:off x="561975" y="1315998"/>
          <a:ext cx="8020050" cy="1483360"/>
        </p:xfrm>
        <a:graphic>
          <a:graphicData uri="http://schemas.openxmlformats.org/drawingml/2006/table">
            <a:tbl>
              <a:tblPr firstRow="1" bandRow="1">
                <a:tableStyleId>{5C22544A-7EE6-4342-B048-85BDC9FD1C3A}</a:tableStyleId>
              </a:tblPr>
              <a:tblGrid>
                <a:gridCol w="2673350"/>
                <a:gridCol w="2673350"/>
                <a:gridCol w="2673350"/>
              </a:tblGrid>
              <a:tr h="370840">
                <a:tc>
                  <a:txBody>
                    <a:bodyPr/>
                    <a:lstStyle/>
                    <a:p>
                      <a:pPr algn="ctr"/>
                      <a:r>
                        <a:rPr lang="en-US" dirty="0" smtClean="0"/>
                        <a:t>Dimensions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Existing Locks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New Locks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Length</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1,000 feet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1,400 feet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Width</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110 feet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180 feet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Depth</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42</a:t>
                      </a:r>
                      <a:r>
                        <a:rPr lang="en-US" baseline="0" dirty="0" smtClean="0"/>
                        <a:t> feet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60 feet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3" name="TextBox 12"/>
          <p:cNvSpPr txBox="1"/>
          <p:nvPr/>
        </p:nvSpPr>
        <p:spPr>
          <a:xfrm>
            <a:off x="561975" y="929164"/>
            <a:ext cx="7924800" cy="369332"/>
          </a:xfrm>
          <a:prstGeom prst="rect">
            <a:avLst/>
          </a:prstGeom>
          <a:noFill/>
        </p:spPr>
        <p:txBody>
          <a:bodyPr wrap="square" rtlCol="0">
            <a:spAutoFit/>
          </a:bodyPr>
          <a:lstStyle/>
          <a:p>
            <a:r>
              <a:rPr lang="en-US" i="1" dirty="0" smtClean="0"/>
              <a:t>Dimensions of Existing Locks and New Locks of the Panama Canal</a:t>
            </a:r>
          </a:p>
        </p:txBody>
      </p:sp>
    </p:spTree>
    <p:extLst>
      <p:ext uri="{BB962C8B-B14F-4D97-AF65-F5344CB8AC3E}">
        <p14:creationId xmlns:p14="http://schemas.microsoft.com/office/powerpoint/2010/main" val="275082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Texas Ports &amp; Economic Opportunities</a:t>
            </a:r>
            <a:endParaRPr lang="en-US" dirty="0"/>
          </a:p>
        </p:txBody>
      </p:sp>
      <p:sp>
        <p:nvSpPr>
          <p:cNvPr id="3" name="Content Placeholder 2"/>
          <p:cNvSpPr>
            <a:spLocks noGrp="1"/>
          </p:cNvSpPr>
          <p:nvPr>
            <p:ph idx="1"/>
          </p:nvPr>
        </p:nvSpPr>
        <p:spPr/>
        <p:txBody>
          <a:bodyPr/>
          <a:lstStyle/>
          <a:p>
            <a:r>
              <a:rPr lang="en-US" dirty="0"/>
              <a:t>Findings of the Texas Panama Canal Stakeholders Group (2012):</a:t>
            </a:r>
          </a:p>
          <a:p>
            <a:pPr lvl="1"/>
            <a:r>
              <a:rPr lang="en-US" dirty="0"/>
              <a:t>The expansion represents an opportunity to expand Texas’ position as a global gateway for the nation </a:t>
            </a:r>
          </a:p>
          <a:p>
            <a:pPr lvl="1"/>
            <a:r>
              <a:rPr lang="en-US" dirty="0"/>
              <a:t>As a leading exporter, Texas is well-positioned to take advantage of the expansion to increase exports to new and existing markets, particularly the LNG export market</a:t>
            </a:r>
          </a:p>
          <a:p>
            <a:pPr lvl="1"/>
            <a:r>
              <a:rPr lang="en-US" dirty="0"/>
              <a:t>Texas must develop processes that provide a transportation system focused on commerce</a:t>
            </a:r>
          </a:p>
          <a:p>
            <a:pPr lvl="1"/>
            <a:r>
              <a:rPr lang="en-US" dirty="0"/>
              <a:t>The potential for increased freight traffic through Texas ports may require system preservation and capacity improvements to rail, water, and highway infrastructure</a:t>
            </a:r>
          </a:p>
        </p:txBody>
      </p:sp>
      <p:sp>
        <p:nvSpPr>
          <p:cNvPr id="16" name="Slide Number Placeholder 15"/>
          <p:cNvSpPr>
            <a:spLocks noGrp="1"/>
          </p:cNvSpPr>
          <p:nvPr>
            <p:ph type="sldNum" sz="quarter" idx="4"/>
          </p:nvPr>
        </p:nvSpPr>
        <p:spPr/>
        <p:txBody>
          <a:bodyPr/>
          <a:lstStyle/>
          <a:p>
            <a:pPr lvl="1"/>
            <a:fld id="{126B356D-DBE9-445A-9C43-3D3F41468F04}" type="slidenum">
              <a:rPr lang="en-US" smtClean="0"/>
              <a:pPr lvl="1"/>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on Texas Ports &amp; Economic Opportunities</a:t>
            </a:r>
          </a:p>
        </p:txBody>
      </p:sp>
      <p:sp>
        <p:nvSpPr>
          <p:cNvPr id="3" name="Content Placeholder 2"/>
          <p:cNvSpPr>
            <a:spLocks noGrp="1"/>
          </p:cNvSpPr>
          <p:nvPr>
            <p:ph idx="1"/>
          </p:nvPr>
        </p:nvSpPr>
        <p:spPr/>
        <p:txBody>
          <a:bodyPr>
            <a:normAutofit/>
          </a:bodyPr>
          <a:lstStyle/>
          <a:p>
            <a:r>
              <a:rPr lang="en-US" dirty="0" smtClean="0"/>
              <a:t>Larger ships will be able to call at Texas ports, however at current channel depths, Texas ports will not be able to accommodate the largest of the New Panamax vessels (50 ft.)</a:t>
            </a:r>
          </a:p>
          <a:p>
            <a:r>
              <a:rPr lang="en-US" dirty="0" smtClean="0"/>
              <a:t>A </a:t>
            </a:r>
            <a:r>
              <a:rPr lang="en-US" dirty="0"/>
              <a:t>few Texas ports will likely experience noticeable increases in cargo </a:t>
            </a:r>
            <a:r>
              <a:rPr lang="en-US" dirty="0" smtClean="0"/>
              <a:t>volumes, but increases will most likely not be dramatic in the immediate term</a:t>
            </a:r>
          </a:p>
          <a:p>
            <a:r>
              <a:rPr lang="en-US" dirty="0" smtClean="0"/>
              <a:t>Trade </a:t>
            </a:r>
            <a:r>
              <a:rPr lang="en-US" dirty="0"/>
              <a:t>patterns will most likely coincide with population increases and economic growth</a:t>
            </a:r>
          </a:p>
          <a:p>
            <a:r>
              <a:rPr lang="en-US" dirty="0"/>
              <a:t>Currently, Texas ports handle 550 million tons of freight annually; expected to increase to more than 766 million tons by 2030</a:t>
            </a:r>
          </a:p>
          <a:p>
            <a:r>
              <a:rPr lang="en-US" dirty="0"/>
              <a:t>Ports will need to make infrastructure and channel improvements to remain competitive </a:t>
            </a:r>
            <a:endParaRPr lang="en-US" dirty="0" smtClean="0"/>
          </a:p>
          <a:p>
            <a:r>
              <a:rPr lang="en-US" dirty="0"/>
              <a:t>Texas may be able to capture a share of the markets served by West Coast </a:t>
            </a:r>
            <a:r>
              <a:rPr lang="en-US" dirty="0" smtClean="0"/>
              <a:t>ports, however most large ships will continue to call on the West Coast </a:t>
            </a:r>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9</a:t>
            </a:fld>
            <a:endParaRPr lang="en-US" dirty="0"/>
          </a:p>
        </p:txBody>
      </p:sp>
    </p:spTree>
    <p:extLst>
      <p:ext uri="{BB962C8B-B14F-4D97-AF65-F5344CB8AC3E}">
        <p14:creationId xmlns:p14="http://schemas.microsoft.com/office/powerpoint/2010/main" val="29320240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Texas </a:t>
            </a:r>
            <a:r>
              <a:rPr lang="en-US" dirty="0"/>
              <a:t>Ports &amp; Economic Opportunities</a:t>
            </a:r>
          </a:p>
        </p:txBody>
      </p:sp>
      <p:sp>
        <p:nvSpPr>
          <p:cNvPr id="3" name="Content Placeholder 2"/>
          <p:cNvSpPr>
            <a:spLocks noGrp="1"/>
          </p:cNvSpPr>
          <p:nvPr>
            <p:ph idx="1"/>
          </p:nvPr>
        </p:nvSpPr>
        <p:spPr/>
        <p:txBody>
          <a:bodyPr>
            <a:normAutofit lnSpcReduction="10000"/>
          </a:bodyPr>
          <a:lstStyle/>
          <a:p>
            <a:r>
              <a:rPr lang="en-US" dirty="0"/>
              <a:t>Houston</a:t>
            </a:r>
          </a:p>
          <a:p>
            <a:pPr lvl="1"/>
            <a:r>
              <a:rPr lang="en-US" dirty="0"/>
              <a:t>Will be able to bring in larger ships (8,000-10,000 TEU), but not the largest of ships transiting the new locks</a:t>
            </a:r>
          </a:p>
          <a:p>
            <a:pPr lvl="2"/>
            <a:r>
              <a:rPr lang="en-US" dirty="0" smtClean="0"/>
              <a:t>Geographic </a:t>
            </a:r>
            <a:r>
              <a:rPr lang="en-US" dirty="0"/>
              <a:t>limitations</a:t>
            </a:r>
          </a:p>
          <a:p>
            <a:pPr lvl="2"/>
            <a:r>
              <a:rPr lang="en-US" dirty="0"/>
              <a:t>Size of hinterland served</a:t>
            </a:r>
          </a:p>
          <a:p>
            <a:pPr lvl="2"/>
            <a:r>
              <a:rPr lang="en-US" dirty="0"/>
              <a:t>Transshipment</a:t>
            </a:r>
          </a:p>
          <a:p>
            <a:pPr lvl="1"/>
            <a:r>
              <a:rPr lang="en-US" dirty="0"/>
              <a:t>Overall growth of 5-6% expected </a:t>
            </a:r>
          </a:p>
          <a:p>
            <a:pPr lvl="2"/>
            <a:r>
              <a:rPr lang="en-US" dirty="0"/>
              <a:t>As much as 10% of container traffic from Asia could shift to East Coast ports - including Houston - by </a:t>
            </a:r>
            <a:r>
              <a:rPr lang="en-US" dirty="0" smtClean="0"/>
              <a:t>2020</a:t>
            </a:r>
          </a:p>
          <a:p>
            <a:pPr lvl="1"/>
            <a:r>
              <a:rPr lang="en-US" dirty="0"/>
              <a:t>Resins</a:t>
            </a:r>
          </a:p>
          <a:p>
            <a:pPr lvl="2"/>
            <a:r>
              <a:rPr lang="en-US" dirty="0"/>
              <a:t>Houston manufactures 20% of the world’s supply of plastic resin</a:t>
            </a:r>
          </a:p>
          <a:p>
            <a:pPr lvl="2"/>
            <a:r>
              <a:rPr lang="en-US" dirty="0"/>
              <a:t>Resins accounted for 33% of total container exports from Houston and resin exports are expected to greatly increase in the coming </a:t>
            </a:r>
            <a:r>
              <a:rPr lang="en-US" dirty="0" smtClean="0"/>
              <a:t>years</a:t>
            </a:r>
            <a:endParaRPr lang="en-US" dirty="0"/>
          </a:p>
          <a:p>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10</a:t>
            </a:fld>
            <a:endParaRPr lang="en-US" dirty="0"/>
          </a:p>
        </p:txBody>
      </p:sp>
    </p:spTree>
    <p:extLst>
      <p:ext uri="{BB962C8B-B14F-4D97-AF65-F5344CB8AC3E}">
        <p14:creationId xmlns:p14="http://schemas.microsoft.com/office/powerpoint/2010/main" val="866605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Texas Ports</a:t>
            </a:r>
            <a:r>
              <a:rPr lang="en-US" dirty="0"/>
              <a:t> &amp; Economic Opportunities</a:t>
            </a:r>
          </a:p>
        </p:txBody>
      </p:sp>
      <p:sp>
        <p:nvSpPr>
          <p:cNvPr id="3" name="Content Placeholder 2"/>
          <p:cNvSpPr>
            <a:spLocks noGrp="1"/>
          </p:cNvSpPr>
          <p:nvPr>
            <p:ph idx="1"/>
          </p:nvPr>
        </p:nvSpPr>
        <p:spPr/>
        <p:txBody>
          <a:bodyPr/>
          <a:lstStyle/>
          <a:p>
            <a:r>
              <a:rPr lang="en-US" dirty="0"/>
              <a:t>Liquefied Natural Gas (LNG)</a:t>
            </a:r>
          </a:p>
          <a:p>
            <a:pPr lvl="1"/>
            <a:r>
              <a:rPr lang="en-US" dirty="0"/>
              <a:t>The new locks will be able to accommodate the dimensions of LNG vessels, allowing for LNG exports to Asia</a:t>
            </a:r>
          </a:p>
          <a:p>
            <a:pPr lvl="1"/>
            <a:r>
              <a:rPr lang="en-US" dirty="0" smtClean="0"/>
              <a:t>LNG </a:t>
            </a:r>
            <a:r>
              <a:rPr lang="en-US" dirty="0"/>
              <a:t>export facilities under </a:t>
            </a:r>
            <a:r>
              <a:rPr lang="en-US" dirty="0" smtClean="0"/>
              <a:t>construction</a:t>
            </a:r>
          </a:p>
          <a:p>
            <a:pPr lvl="2"/>
            <a:r>
              <a:rPr lang="en-US" dirty="0" smtClean="0"/>
              <a:t>Corpus </a:t>
            </a:r>
            <a:r>
              <a:rPr lang="en-US" dirty="0"/>
              <a:t>Christi </a:t>
            </a:r>
            <a:r>
              <a:rPr lang="en-US" dirty="0" smtClean="0"/>
              <a:t>(Cheniere)</a:t>
            </a:r>
            <a:endParaRPr lang="en-US" dirty="0"/>
          </a:p>
          <a:p>
            <a:pPr lvl="2"/>
            <a:r>
              <a:rPr lang="en-US" dirty="0" smtClean="0"/>
              <a:t>Freeport (Freeport LNG)</a:t>
            </a:r>
          </a:p>
          <a:p>
            <a:pPr lvl="1"/>
            <a:r>
              <a:rPr lang="en-US" dirty="0" smtClean="0"/>
              <a:t>LNG export facilities awaiting </a:t>
            </a:r>
            <a:r>
              <a:rPr lang="en-US" dirty="0"/>
              <a:t>federal approval </a:t>
            </a:r>
            <a:endParaRPr lang="en-US" dirty="0" smtClean="0"/>
          </a:p>
          <a:p>
            <a:pPr lvl="2"/>
            <a:r>
              <a:rPr lang="en-US" dirty="0" smtClean="0"/>
              <a:t>Brownsville (Rio Grande LNG, Texas LNG, and </a:t>
            </a:r>
            <a:r>
              <a:rPr lang="en-US" dirty="0" err="1" smtClean="0"/>
              <a:t>Annova</a:t>
            </a:r>
            <a:r>
              <a:rPr lang="en-US" dirty="0" smtClean="0"/>
              <a:t> LNG)</a:t>
            </a:r>
          </a:p>
          <a:p>
            <a:pPr lvl="2"/>
            <a:r>
              <a:rPr lang="en-US" dirty="0" smtClean="0"/>
              <a:t>Port Arthur (Port Arthur LNG)</a:t>
            </a:r>
          </a:p>
          <a:p>
            <a:r>
              <a:rPr lang="en-US" dirty="0" smtClean="0"/>
              <a:t>Crude Oil</a:t>
            </a:r>
          </a:p>
          <a:p>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11</a:t>
            </a:fld>
            <a:endParaRPr lang="en-US" dirty="0"/>
          </a:p>
        </p:txBody>
      </p:sp>
    </p:spTree>
    <p:extLst>
      <p:ext uri="{BB962C8B-B14F-4D97-AF65-F5344CB8AC3E}">
        <p14:creationId xmlns:p14="http://schemas.microsoft.com/office/powerpoint/2010/main" val="11493139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Texas Panama Canal Initiatives </a:t>
            </a:r>
            <a:endParaRPr lang="en-US" dirty="0"/>
          </a:p>
        </p:txBody>
      </p:sp>
      <p:sp>
        <p:nvSpPr>
          <p:cNvPr id="3" name="Content Placeholder 2"/>
          <p:cNvSpPr>
            <a:spLocks noGrp="1"/>
          </p:cNvSpPr>
          <p:nvPr>
            <p:ph idx="1"/>
          </p:nvPr>
        </p:nvSpPr>
        <p:spPr/>
        <p:txBody>
          <a:bodyPr>
            <a:normAutofit/>
          </a:bodyPr>
          <a:lstStyle/>
          <a:p>
            <a:r>
              <a:rPr lang="en-US" dirty="0" smtClean="0"/>
              <a:t>Panama Canal Initiatives</a:t>
            </a:r>
          </a:p>
          <a:p>
            <a:pPr lvl="1"/>
            <a:r>
              <a:rPr lang="en-US" dirty="0" smtClean="0"/>
              <a:t>TxDOT Panama Canal Stakeholders Working Group</a:t>
            </a:r>
          </a:p>
          <a:p>
            <a:pPr lvl="1"/>
            <a:r>
              <a:rPr lang="en-US" dirty="0" smtClean="0"/>
              <a:t>Texas Freight Advisory Committee</a:t>
            </a:r>
          </a:p>
          <a:p>
            <a:pPr lvl="1"/>
            <a:r>
              <a:rPr lang="en-US" dirty="0" smtClean="0"/>
              <a:t>Senate </a:t>
            </a:r>
            <a:r>
              <a:rPr lang="en-US" dirty="0"/>
              <a:t>Interim Charge on the Panama Canal</a:t>
            </a:r>
          </a:p>
          <a:p>
            <a:pPr lvl="1"/>
            <a:r>
              <a:rPr lang="en-US" dirty="0"/>
              <a:t>Lt. Governor Patrick’s Initiative on Texas </a:t>
            </a:r>
            <a:r>
              <a:rPr lang="en-US" dirty="0" smtClean="0"/>
              <a:t>Ports</a:t>
            </a:r>
          </a:p>
          <a:p>
            <a:pPr lvl="1"/>
            <a:r>
              <a:rPr lang="en-US" dirty="0" smtClean="0"/>
              <a:t>TxDOT RTI Study – </a:t>
            </a:r>
            <a:r>
              <a:rPr lang="en-US" i="1" dirty="0" smtClean="0"/>
              <a:t>Impact to Texas’ multi-modal freight networks: Panama Canal and South American Markets </a:t>
            </a:r>
            <a:r>
              <a:rPr lang="en-US" dirty="0" smtClean="0"/>
              <a:t>(2017)</a:t>
            </a:r>
            <a:endParaRPr lang="en-US" dirty="0"/>
          </a:p>
          <a:p>
            <a:r>
              <a:rPr lang="en-US" dirty="0" smtClean="0"/>
              <a:t>Freight Infrastructure Initiatives </a:t>
            </a:r>
          </a:p>
          <a:p>
            <a:pPr lvl="1"/>
            <a:r>
              <a:rPr lang="en-US" dirty="0"/>
              <a:t>Texas Freight Mobility Plan</a:t>
            </a:r>
          </a:p>
          <a:p>
            <a:pPr lvl="1"/>
            <a:r>
              <a:rPr lang="en-US" dirty="0" smtClean="0"/>
              <a:t>Rider </a:t>
            </a:r>
            <a:r>
              <a:rPr lang="en-US" dirty="0"/>
              <a:t>48 </a:t>
            </a:r>
            <a:endParaRPr lang="la-Latn" dirty="0"/>
          </a:p>
          <a:p>
            <a:pPr lvl="1"/>
            <a:r>
              <a:rPr lang="en-US" dirty="0"/>
              <a:t>2017-2018 Port Capital Program</a:t>
            </a:r>
          </a:p>
          <a:p>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12</a:t>
            </a:fld>
            <a:endParaRPr lang="en-US" dirty="0"/>
          </a:p>
        </p:txBody>
      </p:sp>
    </p:spTree>
    <p:extLst>
      <p:ext uri="{BB962C8B-B14F-4D97-AF65-F5344CB8AC3E}">
        <p14:creationId xmlns:p14="http://schemas.microsoft.com/office/powerpoint/2010/main" val="24171855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Port Actions</a:t>
            </a:r>
            <a:endParaRPr lang="en-US" dirty="0"/>
          </a:p>
        </p:txBody>
      </p:sp>
      <p:sp>
        <p:nvSpPr>
          <p:cNvPr id="3" name="Content Placeholder 2"/>
          <p:cNvSpPr>
            <a:spLocks noGrp="1"/>
          </p:cNvSpPr>
          <p:nvPr>
            <p:ph idx="1"/>
          </p:nvPr>
        </p:nvSpPr>
        <p:spPr/>
        <p:txBody>
          <a:bodyPr/>
          <a:lstStyle/>
          <a:p>
            <a:r>
              <a:rPr lang="en-US" dirty="0"/>
              <a:t>In order to take full advantage of the benefits of the </a:t>
            </a:r>
            <a:r>
              <a:rPr lang="en-US" dirty="0" smtClean="0"/>
              <a:t>expansion, the Texas </a:t>
            </a:r>
            <a:r>
              <a:rPr lang="en-US" dirty="0"/>
              <a:t>maritime transportation system would need to be strengthened or </a:t>
            </a:r>
            <a:r>
              <a:rPr lang="en-US" dirty="0" smtClean="0"/>
              <a:t>improved</a:t>
            </a:r>
          </a:p>
          <a:p>
            <a:pPr lvl="1"/>
            <a:r>
              <a:rPr lang="en-US" dirty="0" smtClean="0"/>
              <a:t>Channel </a:t>
            </a:r>
            <a:r>
              <a:rPr lang="en-US" dirty="0"/>
              <a:t>improvements and maintenance </a:t>
            </a:r>
          </a:p>
          <a:p>
            <a:pPr lvl="1"/>
            <a:r>
              <a:rPr lang="en-US" dirty="0"/>
              <a:t>New infrastructure to meet growing market demands and to improve operational efficiencies</a:t>
            </a:r>
          </a:p>
          <a:p>
            <a:pPr lvl="1"/>
            <a:r>
              <a:rPr lang="en-US" dirty="0"/>
              <a:t>Replacement of aging </a:t>
            </a:r>
            <a:r>
              <a:rPr lang="en-US" dirty="0" smtClean="0"/>
              <a:t>infrastructure</a:t>
            </a:r>
          </a:p>
          <a:p>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13</a:t>
            </a:fld>
            <a:endParaRPr lang="en-US" dirty="0"/>
          </a:p>
        </p:txBody>
      </p:sp>
      <p:pic>
        <p:nvPicPr>
          <p:cNvPr id="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3675413"/>
            <a:ext cx="3204551" cy="2133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5029200" y="5809013"/>
            <a:ext cx="3429000" cy="215444"/>
          </a:xfrm>
          <a:prstGeom prst="rect">
            <a:avLst/>
          </a:prstGeom>
          <a:noFill/>
        </p:spPr>
        <p:txBody>
          <a:bodyPr wrap="square" rtlCol="0">
            <a:spAutoFit/>
          </a:bodyPr>
          <a:lstStyle/>
          <a:p>
            <a:r>
              <a:rPr lang="en-US" sz="800" i="1" dirty="0" smtClean="0"/>
              <a:t>Source: Port of Houston Authority</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450" y="3675413"/>
            <a:ext cx="2844800" cy="2133600"/>
          </a:xfrm>
          <a:prstGeom prst="rect">
            <a:avLst/>
          </a:prstGeom>
          <a:ln w="3175">
            <a:solidFill>
              <a:schemeClr val="tx1"/>
            </a:solidFill>
          </a:ln>
        </p:spPr>
      </p:pic>
    </p:spTree>
    <p:extLst>
      <p:ext uri="{BB962C8B-B14F-4D97-AF65-F5344CB8AC3E}">
        <p14:creationId xmlns:p14="http://schemas.microsoft.com/office/powerpoint/2010/main" val="10162880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Port Actions</a:t>
            </a:r>
            <a:endParaRPr lang="en-US" dirty="0"/>
          </a:p>
        </p:txBody>
      </p:sp>
      <p:sp>
        <p:nvSpPr>
          <p:cNvPr id="3" name="Content Placeholder 2"/>
          <p:cNvSpPr>
            <a:spLocks noGrp="1"/>
          </p:cNvSpPr>
          <p:nvPr>
            <p:ph idx="1"/>
          </p:nvPr>
        </p:nvSpPr>
        <p:spPr>
          <a:xfrm>
            <a:off x="333375" y="1066800"/>
            <a:ext cx="8357575" cy="5181600"/>
          </a:xfrm>
        </p:spPr>
        <p:txBody>
          <a:bodyPr>
            <a:normAutofit lnSpcReduction="10000"/>
          </a:bodyPr>
          <a:lstStyle/>
          <a:p>
            <a:r>
              <a:rPr lang="en-US" dirty="0" smtClean="0"/>
              <a:t>Port of Houston </a:t>
            </a:r>
            <a:endParaRPr lang="en-US" dirty="0"/>
          </a:p>
          <a:p>
            <a:pPr lvl="1"/>
            <a:r>
              <a:rPr lang="en-US" dirty="0"/>
              <a:t>Bayport Capital Improvements: </a:t>
            </a:r>
            <a:r>
              <a:rPr lang="en-US" dirty="0" smtClean="0"/>
              <a:t/>
            </a:r>
            <a:br>
              <a:rPr lang="en-US" dirty="0" smtClean="0"/>
            </a:br>
            <a:r>
              <a:rPr lang="en-US" dirty="0" smtClean="0"/>
              <a:t>$</a:t>
            </a:r>
            <a:r>
              <a:rPr lang="en-US" dirty="0"/>
              <a:t>540 million </a:t>
            </a:r>
          </a:p>
          <a:p>
            <a:pPr lvl="1"/>
            <a:r>
              <a:rPr lang="en-US" dirty="0" err="1"/>
              <a:t>Barbours</a:t>
            </a:r>
            <a:r>
              <a:rPr lang="en-US" dirty="0"/>
              <a:t> Cut Capital Improvements: </a:t>
            </a:r>
            <a:r>
              <a:rPr lang="en-US" dirty="0" smtClean="0"/>
              <a:t/>
            </a:r>
            <a:br>
              <a:rPr lang="en-US" dirty="0" smtClean="0"/>
            </a:br>
            <a:r>
              <a:rPr lang="en-US" dirty="0" smtClean="0"/>
              <a:t>$</a:t>
            </a:r>
            <a:r>
              <a:rPr lang="en-US" dirty="0"/>
              <a:t>363 million </a:t>
            </a:r>
          </a:p>
          <a:p>
            <a:pPr lvl="1"/>
            <a:r>
              <a:rPr lang="en-US" dirty="0" smtClean="0"/>
              <a:t>Bayport </a:t>
            </a:r>
            <a:r>
              <a:rPr lang="en-US" dirty="0"/>
              <a:t>and </a:t>
            </a:r>
            <a:r>
              <a:rPr lang="en-US" dirty="0" err="1"/>
              <a:t>Barbours</a:t>
            </a:r>
            <a:r>
              <a:rPr lang="en-US" dirty="0"/>
              <a:t> Cut Channel </a:t>
            </a:r>
            <a:r>
              <a:rPr lang="en-US" dirty="0" smtClean="0"/>
              <a:t/>
            </a:r>
            <a:br>
              <a:rPr lang="en-US" dirty="0" smtClean="0"/>
            </a:br>
            <a:r>
              <a:rPr lang="en-US" dirty="0" smtClean="0"/>
              <a:t>deepening </a:t>
            </a:r>
            <a:r>
              <a:rPr lang="en-US" dirty="0"/>
              <a:t>from 40ft to 45ft</a:t>
            </a:r>
          </a:p>
          <a:p>
            <a:pPr lvl="2"/>
            <a:r>
              <a:rPr lang="en-US" dirty="0" smtClean="0"/>
              <a:t>Will be able to accommodate 8,000 – 10,000 TEU vessels</a:t>
            </a:r>
          </a:p>
          <a:p>
            <a:pPr lvl="2"/>
            <a:r>
              <a:rPr lang="en-US" dirty="0" smtClean="0"/>
              <a:t>No </a:t>
            </a:r>
            <a:r>
              <a:rPr lang="en-US" dirty="0"/>
              <a:t>further deepening due to geographical </a:t>
            </a:r>
            <a:r>
              <a:rPr lang="en-US" dirty="0" smtClean="0"/>
              <a:t>constraints</a:t>
            </a:r>
          </a:p>
          <a:p>
            <a:pPr lvl="1"/>
            <a:r>
              <a:rPr lang="en-US" dirty="0" smtClean="0"/>
              <a:t>4 new Super Post-Panamax cranes </a:t>
            </a:r>
          </a:p>
          <a:p>
            <a:r>
              <a:rPr lang="en-US" dirty="0" smtClean="0"/>
              <a:t>Port Freeport</a:t>
            </a:r>
          </a:p>
          <a:p>
            <a:pPr lvl="1"/>
            <a:r>
              <a:rPr lang="en-US" dirty="0" smtClean="0"/>
              <a:t>Freeport Harbor Channel Improvement Project</a:t>
            </a:r>
          </a:p>
          <a:p>
            <a:pPr lvl="1"/>
            <a:r>
              <a:rPr lang="en-US" dirty="0" smtClean="0"/>
              <a:t>Post-Panamax cranes</a:t>
            </a:r>
            <a:endParaRPr lang="en-US" dirty="0"/>
          </a:p>
          <a:p>
            <a:pPr lvl="1"/>
            <a:endParaRPr lang="en-US" dirty="0" smtClean="0"/>
          </a:p>
          <a:p>
            <a:pPr lvl="1"/>
            <a:endParaRPr lang="en-US" dirty="0"/>
          </a:p>
          <a:p>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14</a:t>
            </a:fld>
            <a:endParaRPr lang="en-US" dirty="0"/>
          </a:p>
        </p:txBody>
      </p:sp>
      <p:pic>
        <p:nvPicPr>
          <p:cNvPr id="1546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034"/>
          <a:stretch/>
        </p:blipFill>
        <p:spPr bwMode="auto">
          <a:xfrm>
            <a:off x="5495924" y="1066800"/>
            <a:ext cx="3204551" cy="21240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5495924" y="3190875"/>
            <a:ext cx="3429000" cy="215444"/>
          </a:xfrm>
          <a:prstGeom prst="rect">
            <a:avLst/>
          </a:prstGeom>
          <a:noFill/>
        </p:spPr>
        <p:txBody>
          <a:bodyPr wrap="square" rtlCol="0">
            <a:spAutoFit/>
          </a:bodyPr>
          <a:lstStyle/>
          <a:p>
            <a:r>
              <a:rPr lang="en-US" sz="800" i="1" dirty="0" smtClean="0"/>
              <a:t>Source: Port of Houston Authority</a:t>
            </a:r>
          </a:p>
        </p:txBody>
      </p:sp>
    </p:spTree>
    <p:extLst>
      <p:ext uri="{BB962C8B-B14F-4D97-AF65-F5344CB8AC3E}">
        <p14:creationId xmlns:p14="http://schemas.microsoft.com/office/powerpoint/2010/main" val="29942890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Port Actions</a:t>
            </a:r>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15</a:t>
            </a:fld>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950450"/>
            <a:ext cx="7696200" cy="495710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23900" y="5912770"/>
            <a:ext cx="3429000" cy="215444"/>
          </a:xfrm>
          <a:prstGeom prst="rect">
            <a:avLst/>
          </a:prstGeom>
          <a:noFill/>
        </p:spPr>
        <p:txBody>
          <a:bodyPr wrap="square" rtlCol="0">
            <a:spAutoFit/>
          </a:bodyPr>
          <a:lstStyle/>
          <a:p>
            <a:r>
              <a:rPr lang="en-US" sz="800" i="1" dirty="0" smtClean="0"/>
              <a:t>Source: U.S. Army Corps of Engineers</a:t>
            </a:r>
          </a:p>
        </p:txBody>
      </p:sp>
    </p:spTree>
    <p:extLst>
      <p:ext uri="{BB962C8B-B14F-4D97-AF65-F5344CB8AC3E}">
        <p14:creationId xmlns:p14="http://schemas.microsoft.com/office/powerpoint/2010/main" val="20372901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Texas Freight Mobility Plan</a:t>
            </a:r>
            <a:endParaRPr lang="en-US" dirty="0"/>
          </a:p>
        </p:txBody>
      </p:sp>
      <p:sp>
        <p:nvSpPr>
          <p:cNvPr id="3" name="Content Placeholder 2"/>
          <p:cNvSpPr>
            <a:spLocks noGrp="1"/>
          </p:cNvSpPr>
          <p:nvPr>
            <p:ph idx="1"/>
          </p:nvPr>
        </p:nvSpPr>
        <p:spPr/>
        <p:txBody>
          <a:bodyPr/>
          <a:lstStyle/>
          <a:p>
            <a:r>
              <a:rPr lang="en-US" dirty="0"/>
              <a:t>The Panama Canal Expansion was identified as one of the major trends likely to impact the future of freight transportation in Texas by the Texas Freight Advisory Committee</a:t>
            </a:r>
          </a:p>
          <a:p>
            <a:r>
              <a:rPr lang="en-US" dirty="0" smtClean="0"/>
              <a:t>As part of the Freight Mobility Plan, TxDOT developed a multimodal Texas Freight Network</a:t>
            </a:r>
          </a:p>
          <a:p>
            <a:pPr lvl="1"/>
            <a:r>
              <a:rPr lang="en-US" dirty="0" smtClean="0"/>
              <a:t>Comprised of rail, highway, airports, and maritime</a:t>
            </a:r>
          </a:p>
          <a:p>
            <a:pPr lvl="1"/>
            <a:r>
              <a:rPr lang="en-US" dirty="0" smtClean="0"/>
              <a:t>Outlines strategic multimodal transportation facilities and corridors that connect Texas’ key trade gateways</a:t>
            </a:r>
          </a:p>
          <a:p>
            <a:pPr lvl="1"/>
            <a:r>
              <a:rPr lang="en-US" dirty="0" smtClean="0"/>
              <a:t>Will be critical in facilitating efficient movement of projected growth in freight volumes</a:t>
            </a:r>
          </a:p>
          <a:p>
            <a:pPr lvl="1"/>
            <a:r>
              <a:rPr lang="en-US" dirty="0" smtClean="0"/>
              <a:t>TxDOT identified over 1,200 multimodal freight transportation projects on the Texas Freight Network totaling $49</a:t>
            </a:r>
            <a:r>
              <a:rPr lang="en-US" dirty="0" smtClean="0">
                <a:solidFill>
                  <a:srgbClr val="FF0000"/>
                </a:solidFill>
              </a:rPr>
              <a:t> </a:t>
            </a:r>
            <a:r>
              <a:rPr lang="en-US" dirty="0" smtClean="0"/>
              <a:t>billion </a:t>
            </a:r>
          </a:p>
          <a:p>
            <a:pPr marL="0" indent="0">
              <a:buNone/>
            </a:pPr>
            <a:endParaRPr lang="en-US" dirty="0" smtClean="0"/>
          </a:p>
          <a:p>
            <a:endParaRPr lang="en-US" dirty="0" smtClean="0"/>
          </a:p>
          <a:p>
            <a:endParaRPr lang="la-Latn" dirty="0" smtClean="0"/>
          </a:p>
        </p:txBody>
      </p:sp>
      <p:sp>
        <p:nvSpPr>
          <p:cNvPr id="16" name="Slide Number Placeholder 15"/>
          <p:cNvSpPr>
            <a:spLocks noGrp="1"/>
          </p:cNvSpPr>
          <p:nvPr>
            <p:ph type="sldNum" sz="quarter" idx="4"/>
          </p:nvPr>
        </p:nvSpPr>
        <p:spPr/>
        <p:txBody>
          <a:bodyPr/>
          <a:lstStyle/>
          <a:p>
            <a:pPr lvl="1"/>
            <a:fld id="{126B356D-DBE9-445A-9C43-3D3F41468F04}" type="slidenum">
              <a:rPr lang="en-US" smtClean="0"/>
              <a:pPr lvl="1"/>
              <a:t>16</a:t>
            </a:fld>
            <a:endParaRPr lang="en-US" dirty="0"/>
          </a:p>
        </p:txBody>
      </p:sp>
    </p:spTree>
    <p:extLst>
      <p:ext uri="{BB962C8B-B14F-4D97-AF65-F5344CB8AC3E}">
        <p14:creationId xmlns:p14="http://schemas.microsoft.com/office/powerpoint/2010/main" val="27556084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Texas Freight Network</a:t>
            </a:r>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17</a:t>
            </a:fld>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6618" y="713509"/>
            <a:ext cx="6790765" cy="5247409"/>
          </a:xfrm>
          <a:prstGeom prst="rect">
            <a:avLst/>
          </a:prstGeom>
        </p:spPr>
      </p:pic>
      <p:sp>
        <p:nvSpPr>
          <p:cNvPr id="5" name="TextBox 4"/>
          <p:cNvSpPr txBox="1"/>
          <p:nvPr/>
        </p:nvSpPr>
        <p:spPr>
          <a:xfrm>
            <a:off x="1176618" y="5973477"/>
            <a:ext cx="3429000" cy="215444"/>
          </a:xfrm>
          <a:prstGeom prst="rect">
            <a:avLst/>
          </a:prstGeom>
          <a:noFill/>
        </p:spPr>
        <p:txBody>
          <a:bodyPr wrap="square" rtlCol="0">
            <a:spAutoFit/>
          </a:bodyPr>
          <a:lstStyle/>
          <a:p>
            <a:r>
              <a:rPr lang="en-US" sz="800" i="1" dirty="0" smtClean="0"/>
              <a:t>Source: Texas Freight Mobility Plan</a:t>
            </a:r>
          </a:p>
        </p:txBody>
      </p:sp>
    </p:spTree>
    <p:extLst>
      <p:ext uri="{BB962C8B-B14F-4D97-AF65-F5344CB8AC3E}">
        <p14:creationId xmlns:p14="http://schemas.microsoft.com/office/powerpoint/2010/main" val="33064111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18</a:t>
            </a:fld>
            <a:endParaRPr lang="en-US" dirty="0"/>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800600" y="2826224"/>
            <a:ext cx="4114800" cy="315729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Content Placeholder 2"/>
          <p:cNvSpPr txBox="1">
            <a:spLocks/>
          </p:cNvSpPr>
          <p:nvPr/>
        </p:nvSpPr>
        <p:spPr>
          <a:xfrm>
            <a:off x="228600" y="914400"/>
            <a:ext cx="4096237" cy="1424519"/>
          </a:xfrm>
          <a:prstGeom prst="rect">
            <a:avLst/>
          </a:prstGeom>
          <a:noFill/>
        </p:spPr>
        <p:txBody>
          <a:bodyPr>
            <a:noAutofit/>
          </a:bodyPr>
          <a:lstStyle>
            <a:lvl1pPr marL="230188" indent="-230188" algn="l" defTabSz="914400" rtl="0" eaLnBrk="1" latinLnBrk="0" hangingPunct="1">
              <a:spcBef>
                <a:spcPct val="20000"/>
              </a:spcBef>
              <a:buClr>
                <a:schemeClr val="accent1"/>
              </a:buClr>
              <a:buFont typeface="Wingdings" pitchFamily="2" charset="2"/>
              <a:buChar char="§"/>
              <a:defRPr sz="2400" kern="1200">
                <a:solidFill>
                  <a:schemeClr val="tx1"/>
                </a:solidFill>
                <a:latin typeface="Franklin Gothic Book" pitchFamily="34" charset="0"/>
                <a:ea typeface="+mn-ea"/>
                <a:cs typeface="+mn-cs"/>
              </a:defRPr>
            </a:lvl1pPr>
            <a:lvl2pPr marL="514350" indent="-230188" algn="l" defTabSz="914400" rtl="0" eaLnBrk="1" latinLnBrk="0" hangingPunct="1">
              <a:spcBef>
                <a:spcPct val="20000"/>
              </a:spcBef>
              <a:buClr>
                <a:schemeClr val="accent1"/>
              </a:buClr>
              <a:buFont typeface="Arial" pitchFamily="34" charset="0"/>
              <a:buChar char="–"/>
              <a:defRPr sz="2000" kern="1200">
                <a:solidFill>
                  <a:schemeClr val="tx1"/>
                </a:solidFill>
                <a:latin typeface="Franklin Gothic Book" pitchFamily="34" charset="0"/>
                <a:ea typeface="+mn-ea"/>
                <a:cs typeface="+mn-cs"/>
              </a:defRPr>
            </a:lvl2pPr>
            <a:lvl3pPr marL="742950" indent="-171450" algn="l" defTabSz="914400" rtl="0" eaLnBrk="1" latinLnBrk="0" hangingPunct="1">
              <a:spcBef>
                <a:spcPct val="20000"/>
              </a:spcBef>
              <a:buClr>
                <a:schemeClr val="accent1"/>
              </a:buClr>
              <a:buFont typeface="Arial" pitchFamily="34" charset="0"/>
              <a:buChar char="•"/>
              <a:defRPr sz="1800" kern="1200">
                <a:solidFill>
                  <a:schemeClr val="tx1"/>
                </a:solidFill>
                <a:latin typeface="Franklin Gothic Book" pitchFamily="34" charset="0"/>
                <a:ea typeface="+mn-ea"/>
                <a:cs typeface="+mn-cs"/>
              </a:defRPr>
            </a:lvl3pPr>
            <a:lvl4pPr marL="971550" indent="-228600" algn="l" defTabSz="914400" rtl="0" eaLnBrk="1" latinLnBrk="0" hangingPunct="1">
              <a:spcBef>
                <a:spcPct val="20000"/>
              </a:spcBef>
              <a:buClr>
                <a:schemeClr val="accent1"/>
              </a:buClr>
              <a:buFont typeface="Arial" pitchFamily="34" charset="0"/>
              <a:buChar char="–"/>
              <a:defRPr sz="1800" kern="1200">
                <a:solidFill>
                  <a:schemeClr val="tx1"/>
                </a:solidFill>
                <a:latin typeface="Franklin Gothic Book" pitchFamily="34" charset="0"/>
                <a:ea typeface="+mn-ea"/>
                <a:cs typeface="+mn-cs"/>
              </a:defRPr>
            </a:lvl4pPr>
            <a:lvl5pPr marL="1143000" indent="-171450" algn="l" defTabSz="914400" rtl="0" eaLnBrk="1" latinLnBrk="0" hangingPunct="1">
              <a:spcBef>
                <a:spcPct val="20000"/>
              </a:spcBef>
              <a:buClr>
                <a:schemeClr val="accent1"/>
              </a:buClr>
              <a:buFont typeface="Arial" pitchFamily="34" charset="0"/>
              <a:buChar char="»"/>
              <a:defRPr sz="18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Tx/>
            </a:pPr>
            <a:r>
              <a:rPr lang="en-US" sz="2000" dirty="0" smtClean="0"/>
              <a:t>2.2 billion tons of freight will move on highways in 2040</a:t>
            </a:r>
          </a:p>
          <a:p>
            <a:pPr>
              <a:buClrTx/>
            </a:pPr>
            <a:r>
              <a:rPr lang="en-US" sz="2000" dirty="0" smtClean="0"/>
              <a:t>Over 80% of truck tonnage will move on Interstates in 2040</a:t>
            </a:r>
          </a:p>
        </p:txBody>
      </p:sp>
      <p:sp>
        <p:nvSpPr>
          <p:cNvPr id="12" name="Content Placeholder 2"/>
          <p:cNvSpPr txBox="1">
            <a:spLocks/>
          </p:cNvSpPr>
          <p:nvPr/>
        </p:nvSpPr>
        <p:spPr>
          <a:xfrm>
            <a:off x="4419600" y="914400"/>
            <a:ext cx="4650055" cy="1424519"/>
          </a:xfrm>
          <a:prstGeom prst="rect">
            <a:avLst/>
          </a:prstGeom>
          <a:noFill/>
        </p:spPr>
        <p:txBody>
          <a:bodyPr>
            <a:noAutofit/>
          </a:bodyPr>
          <a:lstStyle>
            <a:lvl1pPr marL="230188" indent="-230188" algn="l" defTabSz="914400" rtl="0" eaLnBrk="1" latinLnBrk="0" hangingPunct="1">
              <a:spcBef>
                <a:spcPct val="20000"/>
              </a:spcBef>
              <a:buClr>
                <a:schemeClr val="accent1"/>
              </a:buClr>
              <a:buFont typeface="Wingdings" pitchFamily="2" charset="2"/>
              <a:buChar char="§"/>
              <a:defRPr sz="2400" kern="1200">
                <a:solidFill>
                  <a:schemeClr val="tx1"/>
                </a:solidFill>
                <a:latin typeface="Franklin Gothic Book" pitchFamily="34" charset="0"/>
                <a:ea typeface="+mn-ea"/>
                <a:cs typeface="+mn-cs"/>
              </a:defRPr>
            </a:lvl1pPr>
            <a:lvl2pPr marL="514350" indent="-230188" algn="l" defTabSz="914400" rtl="0" eaLnBrk="1" latinLnBrk="0" hangingPunct="1">
              <a:spcBef>
                <a:spcPct val="20000"/>
              </a:spcBef>
              <a:buClr>
                <a:schemeClr val="accent1"/>
              </a:buClr>
              <a:buFont typeface="Arial" pitchFamily="34" charset="0"/>
              <a:buChar char="–"/>
              <a:defRPr sz="2000" kern="1200">
                <a:solidFill>
                  <a:schemeClr val="tx1"/>
                </a:solidFill>
                <a:latin typeface="Franklin Gothic Book" pitchFamily="34" charset="0"/>
                <a:ea typeface="+mn-ea"/>
                <a:cs typeface="+mn-cs"/>
              </a:defRPr>
            </a:lvl2pPr>
            <a:lvl3pPr marL="742950" indent="-171450" algn="l" defTabSz="914400" rtl="0" eaLnBrk="1" latinLnBrk="0" hangingPunct="1">
              <a:spcBef>
                <a:spcPct val="20000"/>
              </a:spcBef>
              <a:buClr>
                <a:schemeClr val="accent1"/>
              </a:buClr>
              <a:buFont typeface="Arial" pitchFamily="34" charset="0"/>
              <a:buChar char="•"/>
              <a:defRPr sz="1800" kern="1200">
                <a:solidFill>
                  <a:schemeClr val="tx1"/>
                </a:solidFill>
                <a:latin typeface="Franklin Gothic Book" pitchFamily="34" charset="0"/>
                <a:ea typeface="+mn-ea"/>
                <a:cs typeface="+mn-cs"/>
              </a:defRPr>
            </a:lvl3pPr>
            <a:lvl4pPr marL="971550" indent="-228600" algn="l" defTabSz="914400" rtl="0" eaLnBrk="1" latinLnBrk="0" hangingPunct="1">
              <a:spcBef>
                <a:spcPct val="20000"/>
              </a:spcBef>
              <a:buClr>
                <a:schemeClr val="accent1"/>
              </a:buClr>
              <a:buFont typeface="Arial" pitchFamily="34" charset="0"/>
              <a:buChar char="–"/>
              <a:defRPr sz="1800" kern="1200">
                <a:solidFill>
                  <a:schemeClr val="tx1"/>
                </a:solidFill>
                <a:latin typeface="Franklin Gothic Book" pitchFamily="34" charset="0"/>
                <a:ea typeface="+mn-ea"/>
                <a:cs typeface="+mn-cs"/>
              </a:defRPr>
            </a:lvl4pPr>
            <a:lvl5pPr marL="1143000" indent="-171450" algn="l" defTabSz="914400" rtl="0" eaLnBrk="1" latinLnBrk="0" hangingPunct="1">
              <a:spcBef>
                <a:spcPct val="20000"/>
              </a:spcBef>
              <a:buClr>
                <a:schemeClr val="accent1"/>
              </a:buClr>
              <a:buFont typeface="Arial" pitchFamily="34" charset="0"/>
              <a:buChar char="»"/>
              <a:defRPr sz="18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Tx/>
            </a:pPr>
            <a:r>
              <a:rPr lang="en-US" sz="2000" dirty="0" smtClean="0"/>
              <a:t>Congestion will increase most on </a:t>
            </a:r>
            <a:r>
              <a:rPr lang="en-US" sz="2000" dirty="0"/>
              <a:t>i</a:t>
            </a:r>
            <a:r>
              <a:rPr lang="en-US" sz="2000" dirty="0" smtClean="0"/>
              <a:t>nterstates in the Texas Triangle region</a:t>
            </a:r>
          </a:p>
          <a:p>
            <a:pPr>
              <a:buClrTx/>
            </a:pPr>
            <a:r>
              <a:rPr lang="en-US" sz="2000" dirty="0" smtClean="0"/>
              <a:t>Over 587,000 daily truck trips in 2040</a:t>
            </a:r>
          </a:p>
          <a:p>
            <a:pPr>
              <a:buClrTx/>
            </a:pPr>
            <a:r>
              <a:rPr lang="en-US" sz="2000" dirty="0" smtClean="0"/>
              <a:t>95 million truck Vehicle Miles traveled in 2040</a:t>
            </a:r>
          </a:p>
        </p:txBody>
      </p:sp>
      <p:pic>
        <p:nvPicPr>
          <p:cNvPr id="1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1609" t="2066" r="2603" b="2355"/>
          <a:stretch/>
        </p:blipFill>
        <p:spPr bwMode="auto">
          <a:xfrm>
            <a:off x="221409" y="2822842"/>
            <a:ext cx="4276244" cy="31606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3" name="TextBox 12"/>
          <p:cNvSpPr txBox="1"/>
          <p:nvPr/>
        </p:nvSpPr>
        <p:spPr>
          <a:xfrm>
            <a:off x="228600" y="5983518"/>
            <a:ext cx="3429000" cy="215444"/>
          </a:xfrm>
          <a:prstGeom prst="rect">
            <a:avLst/>
          </a:prstGeom>
          <a:noFill/>
        </p:spPr>
        <p:txBody>
          <a:bodyPr wrap="square" rtlCol="0">
            <a:spAutoFit/>
          </a:bodyPr>
          <a:lstStyle/>
          <a:p>
            <a:r>
              <a:rPr lang="en-US" sz="800" i="1" dirty="0" smtClean="0"/>
              <a:t>Source: Texas Freight Mobility Plan</a:t>
            </a:r>
          </a:p>
        </p:txBody>
      </p:sp>
      <p:sp>
        <p:nvSpPr>
          <p:cNvPr id="2" name="Title 1"/>
          <p:cNvSpPr>
            <a:spLocks noGrp="1"/>
          </p:cNvSpPr>
          <p:nvPr>
            <p:ph type="title"/>
          </p:nvPr>
        </p:nvSpPr>
        <p:spPr/>
        <p:txBody>
          <a:bodyPr/>
          <a:lstStyle/>
          <a:p>
            <a:r>
              <a:rPr lang="en-US" dirty="0" smtClean="0"/>
              <a:t>Texas Freight Network (Highways)</a:t>
            </a:r>
            <a:endParaRPr lang="en-US" dirty="0"/>
          </a:p>
        </p:txBody>
      </p:sp>
    </p:spTree>
    <p:extLst>
      <p:ext uri="{BB962C8B-B14F-4D97-AF65-F5344CB8AC3E}">
        <p14:creationId xmlns:p14="http://schemas.microsoft.com/office/powerpoint/2010/main" val="13549408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3375" y="1066800"/>
            <a:ext cx="3171825" cy="4800600"/>
          </a:xfrm>
        </p:spPr>
        <p:txBody>
          <a:bodyPr>
            <a:normAutofit/>
          </a:bodyPr>
          <a:lstStyle/>
          <a:p>
            <a:r>
              <a:rPr lang="en-US" dirty="0" smtClean="0"/>
              <a:t>Today, relatively even tonnage split between truck and rail</a:t>
            </a:r>
          </a:p>
          <a:p>
            <a:r>
              <a:rPr lang="en-US" dirty="0" smtClean="0"/>
              <a:t>By 2040, dramatic shift to truck</a:t>
            </a:r>
          </a:p>
          <a:p>
            <a:r>
              <a:rPr lang="en-US" dirty="0" smtClean="0"/>
              <a:t>Mid-corridor truck composition up to 43% trucks</a:t>
            </a:r>
          </a:p>
          <a:p>
            <a:r>
              <a:rPr lang="en-US" dirty="0" smtClean="0"/>
              <a:t>Critical corridor for handling increased freight from Panama Canal expansion </a:t>
            </a:r>
            <a:endParaRPr lang="en-US" dirty="0"/>
          </a:p>
        </p:txBody>
      </p:sp>
      <p:sp>
        <p:nvSpPr>
          <p:cNvPr id="3" name="Slide Number Placeholder 2"/>
          <p:cNvSpPr>
            <a:spLocks noGrp="1"/>
          </p:cNvSpPr>
          <p:nvPr>
            <p:ph type="sldNum" sz="quarter" idx="4"/>
          </p:nvPr>
        </p:nvSpPr>
        <p:spPr/>
        <p:txBody>
          <a:bodyPr/>
          <a:lstStyle/>
          <a:p>
            <a:pPr lvl="1">
              <a:spcBef>
                <a:spcPts val="900"/>
              </a:spcBef>
            </a:pPr>
            <a:fld id="{126B356D-DBE9-445A-9C43-3D3F41468F04}" type="slidenum">
              <a:rPr lang="en-US" sz="1200" smtClean="0"/>
              <a:pPr lvl="1">
                <a:spcBef>
                  <a:spcPts val="900"/>
                </a:spcBef>
              </a:pPr>
              <a:t>19</a:t>
            </a:fld>
            <a:endParaRPr lang="en-US" sz="1200" dirty="0"/>
          </a:p>
        </p:txBody>
      </p:sp>
      <p:sp>
        <p:nvSpPr>
          <p:cNvPr id="4" name="Title 3"/>
          <p:cNvSpPr>
            <a:spLocks noGrp="1"/>
          </p:cNvSpPr>
          <p:nvPr>
            <p:ph type="title"/>
          </p:nvPr>
        </p:nvSpPr>
        <p:spPr/>
        <p:txBody>
          <a:bodyPr/>
          <a:lstStyle/>
          <a:p>
            <a:r>
              <a:rPr lang="en-US" dirty="0" smtClean="0"/>
              <a:t>Texas Freight Network (Highways)</a:t>
            </a:r>
            <a:endParaRPr lang="en-US" dirty="0"/>
          </a:p>
        </p:txBody>
      </p:sp>
      <p:graphicFrame>
        <p:nvGraphicFramePr>
          <p:cNvPr id="8" name="Chart 7"/>
          <p:cNvGraphicFramePr>
            <a:graphicFrameLocks/>
          </p:cNvGraphicFramePr>
          <p:nvPr>
            <p:extLst>
              <p:ext uri="{D42A27DB-BD31-4B8C-83A1-F6EECF244321}">
                <p14:modId xmlns:p14="http://schemas.microsoft.com/office/powerpoint/2010/main" val="3504440061"/>
              </p:ext>
            </p:extLst>
          </p:nvPr>
        </p:nvGraphicFramePr>
        <p:xfrm>
          <a:off x="3733800" y="838200"/>
          <a:ext cx="5005102" cy="496062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3"/>
          <p:cNvSpPr txBox="1"/>
          <p:nvPr/>
        </p:nvSpPr>
        <p:spPr>
          <a:xfrm rot="18552114">
            <a:off x="6321035" y="2857193"/>
            <a:ext cx="1084195" cy="28194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100" dirty="0"/>
              <a:t>130%</a:t>
            </a:r>
            <a:r>
              <a:rPr lang="en-US" sz="1100" baseline="0" dirty="0"/>
              <a:t> growth</a:t>
            </a:r>
            <a:endParaRPr lang="en-US" sz="1100" dirty="0"/>
          </a:p>
        </p:txBody>
      </p:sp>
      <p:sp>
        <p:nvSpPr>
          <p:cNvPr id="10" name="TextBox 4"/>
          <p:cNvSpPr txBox="1"/>
          <p:nvPr/>
        </p:nvSpPr>
        <p:spPr>
          <a:xfrm rot="18331447">
            <a:off x="5995428" y="2246240"/>
            <a:ext cx="952500" cy="28194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100" dirty="0"/>
              <a:t>25%</a:t>
            </a:r>
            <a:r>
              <a:rPr lang="en-US" sz="1100" baseline="0" dirty="0"/>
              <a:t> growth</a:t>
            </a:r>
            <a:endParaRPr lang="en-US" sz="1100" dirty="0"/>
          </a:p>
        </p:txBody>
      </p:sp>
    </p:spTree>
    <p:extLst>
      <p:ext uri="{BB962C8B-B14F-4D97-AF65-F5344CB8AC3E}">
        <p14:creationId xmlns:p14="http://schemas.microsoft.com/office/powerpoint/2010/main" val="2202063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Texas Freight </a:t>
            </a:r>
            <a:r>
              <a:rPr lang="en-US" dirty="0" smtClean="0"/>
              <a:t>Network (Rail Traffic)</a:t>
            </a:r>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20</a:t>
            </a:fld>
            <a:endParaRPr lang="en-US" dirty="0"/>
          </a:p>
        </p:txBody>
      </p:sp>
      <p:pic>
        <p:nvPicPr>
          <p:cNvPr id="15360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24" t="2137" r="3451" b="1706"/>
          <a:stretch/>
        </p:blipFill>
        <p:spPr bwMode="auto">
          <a:xfrm>
            <a:off x="4741223" y="3181610"/>
            <a:ext cx="3874968" cy="282578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Content Placeholder 2"/>
          <p:cNvSpPr txBox="1">
            <a:spLocks/>
          </p:cNvSpPr>
          <p:nvPr/>
        </p:nvSpPr>
        <p:spPr>
          <a:xfrm>
            <a:off x="381000" y="2802589"/>
            <a:ext cx="8477250" cy="381000"/>
          </a:xfrm>
          <a:prstGeom prst="rect">
            <a:avLst/>
          </a:prstGeom>
        </p:spPr>
        <p:txBody>
          <a:bodyPr vert="horz" lIns="0" tIns="0" rIns="0" bIns="0" rtlCol="0">
            <a:normAutofit/>
          </a:bodyPr>
          <a:lstStyle>
            <a:lvl1pPr marL="230188" indent="-230188" algn="l" defTabSz="914400" rtl="0" eaLnBrk="1" latinLnBrk="0" hangingPunct="1">
              <a:spcBef>
                <a:spcPts val="0"/>
              </a:spcBef>
              <a:spcAft>
                <a:spcPts val="1200"/>
              </a:spcAft>
              <a:buClr>
                <a:schemeClr val="accent1"/>
              </a:buClr>
              <a:buFont typeface="Wingdings" pitchFamily="2" charset="2"/>
              <a:buChar char="§"/>
              <a:defRPr sz="2000" kern="1200">
                <a:solidFill>
                  <a:schemeClr val="tx1"/>
                </a:solidFill>
                <a:latin typeface="Franklin Gothic Book" pitchFamily="34" charset="0"/>
                <a:ea typeface="+mn-ea"/>
                <a:cs typeface="+mn-cs"/>
              </a:defRPr>
            </a:lvl1pPr>
            <a:lvl2pPr marL="514350" indent="-230188"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2pPr>
            <a:lvl3pPr marL="742950" indent="-171450"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3pPr>
            <a:lvl4pPr marL="971550" indent="-228600"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4pPr>
            <a:lvl5pPr marL="1143000" indent="-171450"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sz="1800" i="1" dirty="0" smtClean="0"/>
              <a:t>Rail Freight Tonnage, 2010 and Projected Rail Freight Tonnage, 2040</a:t>
            </a:r>
            <a:endParaRPr lang="en-US" sz="1800" i="1" dirty="0"/>
          </a:p>
        </p:txBody>
      </p:sp>
      <p:pic>
        <p:nvPicPr>
          <p:cNvPr id="15360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043" t="2387" r="1532" b="1281"/>
          <a:stretch/>
        </p:blipFill>
        <p:spPr bwMode="auto">
          <a:xfrm>
            <a:off x="609600" y="3169147"/>
            <a:ext cx="3852530" cy="285071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Content Placeholder 2"/>
          <p:cNvSpPr>
            <a:spLocks noGrp="1"/>
          </p:cNvSpPr>
          <p:nvPr>
            <p:ph idx="1"/>
          </p:nvPr>
        </p:nvSpPr>
        <p:spPr>
          <a:xfrm>
            <a:off x="333375" y="1066799"/>
            <a:ext cx="8477250" cy="1600201"/>
          </a:xfrm>
        </p:spPr>
        <p:txBody>
          <a:bodyPr>
            <a:normAutofit fontScale="92500" lnSpcReduction="10000"/>
          </a:bodyPr>
          <a:lstStyle/>
          <a:p>
            <a:r>
              <a:rPr lang="en-US" dirty="0" smtClean="0"/>
              <a:t>Rail tons expected to increase by 92% to 764.3 million tons in 2040</a:t>
            </a:r>
          </a:p>
          <a:p>
            <a:r>
              <a:rPr lang="en-US" dirty="0" smtClean="0"/>
              <a:t>Greatest increases in rail freight movement impacting Dallas-Fort Worth area:</a:t>
            </a:r>
          </a:p>
          <a:p>
            <a:pPr lvl="1"/>
            <a:r>
              <a:rPr lang="en-US" dirty="0" smtClean="0"/>
              <a:t>BNSF: between Amarillo and Fort Worth</a:t>
            </a:r>
          </a:p>
          <a:p>
            <a:pPr lvl="1"/>
            <a:r>
              <a:rPr lang="en-US" dirty="0" smtClean="0"/>
              <a:t>Union Pacific: Abilene to/from Fort Worth</a:t>
            </a:r>
          </a:p>
        </p:txBody>
      </p:sp>
      <p:sp>
        <p:nvSpPr>
          <p:cNvPr id="10" name="TextBox 9"/>
          <p:cNvSpPr txBox="1"/>
          <p:nvPr/>
        </p:nvSpPr>
        <p:spPr>
          <a:xfrm>
            <a:off x="609600" y="6045908"/>
            <a:ext cx="3429000" cy="215444"/>
          </a:xfrm>
          <a:prstGeom prst="rect">
            <a:avLst/>
          </a:prstGeom>
          <a:noFill/>
        </p:spPr>
        <p:txBody>
          <a:bodyPr wrap="square" rtlCol="0">
            <a:spAutoFit/>
          </a:bodyPr>
          <a:lstStyle/>
          <a:p>
            <a:r>
              <a:rPr lang="en-US" sz="800" i="1" dirty="0" smtClean="0"/>
              <a:t>Source: Texas Freight Mobility Plan</a:t>
            </a:r>
          </a:p>
        </p:txBody>
      </p:sp>
    </p:spTree>
    <p:extLst>
      <p:ext uri="{BB962C8B-B14F-4D97-AF65-F5344CB8AC3E}">
        <p14:creationId xmlns:p14="http://schemas.microsoft.com/office/powerpoint/2010/main" val="10238858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353425" cy="461665"/>
          </a:xfrm>
        </p:spPr>
        <p:txBody>
          <a:bodyPr/>
          <a:lstStyle/>
          <a:p>
            <a:r>
              <a:rPr lang="en-US" dirty="0"/>
              <a:t>Texas Freight </a:t>
            </a:r>
            <a:r>
              <a:rPr lang="en-US" dirty="0" smtClean="0"/>
              <a:t>Network (Logistics)</a:t>
            </a:r>
            <a:endParaRPr lang="en-US" dirty="0"/>
          </a:p>
        </p:txBody>
      </p:sp>
      <p:sp>
        <p:nvSpPr>
          <p:cNvPr id="3" name="Content Placeholder 2"/>
          <p:cNvSpPr>
            <a:spLocks noGrp="1"/>
          </p:cNvSpPr>
          <p:nvPr>
            <p:ph idx="1"/>
          </p:nvPr>
        </p:nvSpPr>
        <p:spPr>
          <a:xfrm>
            <a:off x="333375" y="1066800"/>
            <a:ext cx="8477250" cy="685800"/>
          </a:xfrm>
        </p:spPr>
        <p:txBody>
          <a:bodyPr>
            <a:normAutofit/>
          </a:bodyPr>
          <a:lstStyle/>
          <a:p>
            <a:r>
              <a:rPr lang="en-US" dirty="0" smtClean="0"/>
              <a:t>General constraints on freight transportation infrastructure as population increases </a:t>
            </a:r>
            <a:endParaRPr lang="la-Latn" dirty="0" smtClean="0"/>
          </a:p>
        </p:txBody>
      </p:sp>
      <p:sp>
        <p:nvSpPr>
          <p:cNvPr id="16" name="Slide Number Placeholder 15"/>
          <p:cNvSpPr>
            <a:spLocks noGrp="1"/>
          </p:cNvSpPr>
          <p:nvPr>
            <p:ph type="sldNum" sz="quarter" idx="4"/>
          </p:nvPr>
        </p:nvSpPr>
        <p:spPr/>
        <p:txBody>
          <a:bodyPr/>
          <a:lstStyle/>
          <a:p>
            <a:pPr lvl="1"/>
            <a:fld id="{126B356D-DBE9-445A-9C43-3D3F41468F04}" type="slidenum">
              <a:rPr lang="en-US" smtClean="0"/>
              <a:pPr lvl="1"/>
              <a:t>21</a:t>
            </a:fld>
            <a:endParaRPr lang="en-US" dirty="0"/>
          </a:p>
        </p:txBody>
      </p:sp>
      <p:pic>
        <p:nvPicPr>
          <p:cNvPr id="5" name="Picture 4"/>
          <p:cNvPicPr/>
          <p:nvPr/>
        </p:nvPicPr>
        <p:blipFill rotWithShape="1">
          <a:blip r:embed="rId2"/>
          <a:srcRect r="1122"/>
          <a:stretch/>
        </p:blipFill>
        <p:spPr>
          <a:xfrm>
            <a:off x="1571625" y="1905000"/>
            <a:ext cx="5876925" cy="3933190"/>
          </a:xfrm>
          <a:prstGeom prst="rect">
            <a:avLst/>
          </a:prstGeom>
          <a:ln>
            <a:solidFill>
              <a:schemeClr val="accent1"/>
            </a:solidFill>
          </a:ln>
        </p:spPr>
      </p:pic>
      <p:sp>
        <p:nvSpPr>
          <p:cNvPr id="6" name="TextBox 5"/>
          <p:cNvSpPr txBox="1"/>
          <p:nvPr/>
        </p:nvSpPr>
        <p:spPr>
          <a:xfrm>
            <a:off x="1571625" y="5829780"/>
            <a:ext cx="3429000" cy="215444"/>
          </a:xfrm>
          <a:prstGeom prst="rect">
            <a:avLst/>
          </a:prstGeom>
          <a:noFill/>
        </p:spPr>
        <p:txBody>
          <a:bodyPr wrap="square" rtlCol="0">
            <a:spAutoFit/>
          </a:bodyPr>
          <a:lstStyle/>
          <a:p>
            <a:r>
              <a:rPr lang="en-US" sz="800" i="1" dirty="0" smtClean="0"/>
              <a:t>Source: Texas Freight Mobility Plan</a:t>
            </a:r>
          </a:p>
        </p:txBody>
      </p:sp>
    </p:spTree>
    <p:extLst>
      <p:ext uri="{BB962C8B-B14F-4D97-AF65-F5344CB8AC3E}">
        <p14:creationId xmlns:p14="http://schemas.microsoft.com/office/powerpoint/2010/main" val="37904492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Texas Freight Network (Logistics)</a:t>
            </a:r>
          </a:p>
        </p:txBody>
      </p:sp>
      <p:sp>
        <p:nvSpPr>
          <p:cNvPr id="3" name="Content Placeholder 2"/>
          <p:cNvSpPr>
            <a:spLocks noGrp="1"/>
          </p:cNvSpPr>
          <p:nvPr>
            <p:ph idx="1"/>
          </p:nvPr>
        </p:nvSpPr>
        <p:spPr>
          <a:xfrm>
            <a:off x="333375" y="1143000"/>
            <a:ext cx="8477250" cy="5181600"/>
          </a:xfrm>
        </p:spPr>
        <p:txBody>
          <a:bodyPr/>
          <a:lstStyle/>
          <a:p>
            <a:r>
              <a:rPr lang="en-US" dirty="0" smtClean="0"/>
              <a:t>Currently, Port of Houston provides a small share of the DFW market</a:t>
            </a:r>
          </a:p>
          <a:p>
            <a:pPr lvl="1"/>
            <a:r>
              <a:rPr lang="en-US" dirty="0" smtClean="0"/>
              <a:t>Market share may increase with larger ships, provided that there is effective access to the DFW market </a:t>
            </a:r>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22</a:t>
            </a:fld>
            <a:endParaRPr lang="en-US" dirty="0"/>
          </a:p>
        </p:txBody>
      </p:sp>
      <p:sp>
        <p:nvSpPr>
          <p:cNvPr id="9" name="TextBox 8"/>
          <p:cNvSpPr txBox="1"/>
          <p:nvPr/>
        </p:nvSpPr>
        <p:spPr>
          <a:xfrm>
            <a:off x="1385888" y="5829780"/>
            <a:ext cx="3429000" cy="215444"/>
          </a:xfrm>
          <a:prstGeom prst="rect">
            <a:avLst/>
          </a:prstGeom>
          <a:noFill/>
        </p:spPr>
        <p:txBody>
          <a:bodyPr wrap="square" rtlCol="0">
            <a:spAutoFit/>
          </a:bodyPr>
          <a:lstStyle/>
          <a:p>
            <a:r>
              <a:rPr lang="en-US" sz="800" i="1" dirty="0" smtClean="0"/>
              <a:t>Source: Transportation Economics &amp; Management Systems, Inc.</a:t>
            </a:r>
          </a:p>
        </p:txBody>
      </p:sp>
      <p:pic>
        <p:nvPicPr>
          <p:cNvPr id="1525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5888" y="2438400"/>
            <a:ext cx="6372225" cy="33913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47403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smtClean="0"/>
              <a:t>Some Texas </a:t>
            </a:r>
            <a:r>
              <a:rPr lang="en-US" dirty="0"/>
              <a:t>ports will likely experience noticeable increases in cargo </a:t>
            </a:r>
            <a:r>
              <a:rPr lang="en-US" dirty="0" smtClean="0"/>
              <a:t>volumes</a:t>
            </a:r>
          </a:p>
          <a:p>
            <a:r>
              <a:rPr lang="en-US" dirty="0"/>
              <a:t>Trade patterns will most likely coincide with population increases and economic </a:t>
            </a:r>
            <a:r>
              <a:rPr lang="en-US" dirty="0" smtClean="0"/>
              <a:t>growth</a:t>
            </a:r>
          </a:p>
          <a:p>
            <a:r>
              <a:rPr lang="en-US" dirty="0" smtClean="0"/>
              <a:t>The new Panama Canal locks are not expected to dramatically increase freight highway and/or rail traffic in the near term</a:t>
            </a:r>
          </a:p>
          <a:p>
            <a:r>
              <a:rPr lang="en-US" dirty="0" smtClean="0"/>
              <a:t>Resins and LNG are expected to be Texas’ largest export opportunity related to the Panama Canal</a:t>
            </a:r>
          </a:p>
          <a:p>
            <a:r>
              <a:rPr lang="en-US" dirty="0" smtClean="0"/>
              <a:t>More information will be available following the TxDOT RTI study, </a:t>
            </a:r>
            <a:r>
              <a:rPr lang="en-US" i="1" dirty="0" smtClean="0"/>
              <a:t>Impact to Texas’ multi-modal freight networks: Panama Canal and South American Markets </a:t>
            </a:r>
            <a:r>
              <a:rPr lang="en-US" dirty="0" smtClean="0"/>
              <a:t>(2017)</a:t>
            </a:r>
            <a:endParaRPr lang="en-US" dirty="0"/>
          </a:p>
          <a:p>
            <a:endParaRPr lang="en-US" dirty="0"/>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23</a:t>
            </a:fld>
            <a:endParaRPr lang="en-US" dirty="0"/>
          </a:p>
        </p:txBody>
      </p:sp>
    </p:spTree>
    <p:extLst>
      <p:ext uri="{BB962C8B-B14F-4D97-AF65-F5344CB8AC3E}">
        <p14:creationId xmlns:p14="http://schemas.microsoft.com/office/powerpoint/2010/main" val="14044536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lgn="ctr">
              <a:buNone/>
            </a:pPr>
            <a:endParaRPr lang="en-US" sz="5000" dirty="0" smtClean="0">
              <a:latin typeface="Franklin Gothic Demi" panose="020B0703020102020204" pitchFamily="34" charset="0"/>
            </a:endParaRPr>
          </a:p>
          <a:p>
            <a:pPr marL="0" indent="0" algn="ctr">
              <a:buNone/>
            </a:pPr>
            <a:r>
              <a:rPr lang="en-US" sz="5000" dirty="0" smtClean="0">
                <a:latin typeface="Franklin Gothic Demi" panose="020B0703020102020204" pitchFamily="34" charset="0"/>
              </a:rPr>
              <a:t>Questions?</a:t>
            </a:r>
          </a:p>
          <a:p>
            <a:pPr marL="0" indent="0" algn="ctr">
              <a:buNone/>
            </a:pPr>
            <a:endParaRPr lang="en-US" dirty="0" smtClean="0">
              <a:latin typeface="+mn-lt"/>
            </a:endParaRPr>
          </a:p>
          <a:p>
            <a:pPr marL="0" indent="0" algn="ctr">
              <a:buNone/>
            </a:pPr>
            <a:endParaRPr lang="en-US" dirty="0" smtClean="0">
              <a:latin typeface="+mn-lt"/>
            </a:endParaRPr>
          </a:p>
          <a:p>
            <a:pPr marL="0" indent="0" algn="ctr">
              <a:buNone/>
            </a:pPr>
            <a:endParaRPr lang="en-US" dirty="0">
              <a:latin typeface="+mn-lt"/>
            </a:endParaRPr>
          </a:p>
          <a:p>
            <a:pPr marL="0" indent="0" algn="ctr">
              <a:spcAft>
                <a:spcPts val="0"/>
              </a:spcAft>
              <a:buNone/>
            </a:pPr>
            <a:r>
              <a:rPr lang="en-US" sz="2400" dirty="0" smtClean="0">
                <a:latin typeface="Franklin Gothic Demi" panose="020B0703020102020204" pitchFamily="34" charset="0"/>
              </a:rPr>
              <a:t>Dan Harmon</a:t>
            </a:r>
          </a:p>
          <a:p>
            <a:pPr marL="0" indent="0" algn="ctr">
              <a:spcAft>
                <a:spcPts val="0"/>
              </a:spcAft>
              <a:buNone/>
            </a:pPr>
            <a:r>
              <a:rPr lang="en-US" dirty="0" smtClean="0">
                <a:latin typeface="+mn-lt"/>
              </a:rPr>
              <a:t>Director, Maritime Division</a:t>
            </a:r>
          </a:p>
          <a:p>
            <a:pPr marL="0" indent="0" algn="ctr">
              <a:spcAft>
                <a:spcPts val="0"/>
              </a:spcAft>
              <a:buNone/>
            </a:pPr>
            <a:r>
              <a:rPr lang="en-US" dirty="0" smtClean="0">
                <a:latin typeface="+mn-lt"/>
              </a:rPr>
              <a:t>(O) 512/486-5134</a:t>
            </a:r>
          </a:p>
          <a:p>
            <a:pPr marL="0" indent="0" algn="ctr">
              <a:spcAft>
                <a:spcPts val="0"/>
              </a:spcAft>
              <a:buNone/>
            </a:pPr>
            <a:r>
              <a:rPr lang="en-US" dirty="0" smtClean="0">
                <a:latin typeface="+mn-lt"/>
              </a:rPr>
              <a:t>(C) 512/284-2317</a:t>
            </a:r>
          </a:p>
          <a:p>
            <a:pPr marL="0" indent="0" algn="ctr">
              <a:spcAft>
                <a:spcPts val="0"/>
              </a:spcAft>
              <a:buNone/>
            </a:pPr>
            <a:r>
              <a:rPr lang="en-US" dirty="0" smtClean="0">
                <a:latin typeface="+mn-lt"/>
                <a:hlinkClick r:id="rId3"/>
              </a:rPr>
              <a:t>Dan.Harmon@txdot.gov</a:t>
            </a:r>
            <a:endParaRPr lang="en-US" dirty="0" smtClean="0">
              <a:latin typeface="+mn-lt"/>
            </a:endParaRPr>
          </a:p>
          <a:p>
            <a:pPr marL="0" indent="0" algn="ctr">
              <a:spcAft>
                <a:spcPts val="0"/>
              </a:spcAft>
              <a:buNone/>
            </a:pPr>
            <a:r>
              <a:rPr lang="en-US" sz="1800" dirty="0" smtClean="0">
                <a:latin typeface="+mn-lt"/>
                <a:hlinkClick r:id="rId4"/>
              </a:rPr>
              <a:t>http</a:t>
            </a:r>
            <a:r>
              <a:rPr lang="en-US" sz="1800" dirty="0">
                <a:latin typeface="+mn-lt"/>
                <a:hlinkClick r:id="rId4"/>
              </a:rPr>
              <a:t>://</a:t>
            </a:r>
            <a:r>
              <a:rPr lang="en-US" sz="1800" dirty="0" smtClean="0">
                <a:latin typeface="+mn-lt"/>
                <a:hlinkClick r:id="rId4"/>
              </a:rPr>
              <a:t>www.txdot.gov/inside-txdot/division/maritime.html</a:t>
            </a:r>
            <a:endParaRPr lang="en-US" sz="1800" dirty="0" smtClean="0">
              <a:latin typeface="+mn-lt"/>
            </a:endParaRPr>
          </a:p>
          <a:p>
            <a:pPr marL="0" indent="0">
              <a:spcAft>
                <a:spcPts val="0"/>
              </a:spcAft>
              <a:buNone/>
            </a:pPr>
            <a:endParaRPr lang="en-US" dirty="0" smtClean="0">
              <a:latin typeface="+mn-lt"/>
            </a:endParaRPr>
          </a:p>
        </p:txBody>
      </p:sp>
      <p:sp>
        <p:nvSpPr>
          <p:cNvPr id="4" name="Slide Number Placeholder 3"/>
          <p:cNvSpPr>
            <a:spLocks noGrp="1"/>
          </p:cNvSpPr>
          <p:nvPr>
            <p:ph type="sldNum" sz="quarter" idx="4"/>
          </p:nvPr>
        </p:nvSpPr>
        <p:spPr/>
        <p:txBody>
          <a:bodyPr/>
          <a:lstStyle/>
          <a:p>
            <a:pPr lvl="1">
              <a:spcBef>
                <a:spcPts val="900"/>
              </a:spcBef>
            </a:pPr>
            <a:fld id="{126B356D-DBE9-445A-9C43-3D3F41468F04}" type="slidenum">
              <a:rPr lang="en-US" smtClean="0"/>
              <a:pPr lvl="1">
                <a:spcBef>
                  <a:spcPts val="900"/>
                </a:spcBef>
              </a:pPr>
              <a:t>24</a:t>
            </a:fld>
            <a:endParaRPr lang="en-US" dirty="0"/>
          </a:p>
        </p:txBody>
      </p:sp>
    </p:spTree>
    <p:extLst>
      <p:ext uri="{BB962C8B-B14F-4D97-AF65-F5344CB8AC3E}">
        <p14:creationId xmlns:p14="http://schemas.microsoft.com/office/powerpoint/2010/main" val="160941088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82"/>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rjpkN5a.s0eIRQ1VajZeX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7E1_nFA840OlZ.4Wz9RlB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YQUdFQdb3k6Pf0.tJe3aj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Q.ZozDRwkUKmrwVY015d7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yojvTlj3QUWGql_i_7LeJ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T_Qp5HJoRkumCwRmwVWN2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yojvTlj3QUWGql_i_7LeJ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T_Qp5HJoRkumCwRmwVWN2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yojvTlj3QUWGql_i_7LeJ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PXMlc47.UEWP7iPte3dUX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8WSvwZY4nUe86vujk4.fX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JzMZeMqqa06Yxw1YWg8I3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FbRS7o4h029ZFRiZu1JQ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wZ3F47eQZUyY5miXrBCBY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PWjeY1Bn0EOLrgQi83evB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_GgjmUHMMUmoVIQjnhFFj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Mdid5PtagEGYnKeYYWJAi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vYOLDpWCxkS7eD.NQNKQk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_wuZqtZdkkOB.vj.Wd8se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0_Z36C8h_k.Zoooy4Pdub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XGGOofTm2ESS58QdXFqoH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MHIdLxA910.3kdQEaWcjf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cnl_ygQrAUK7P2REs6v9y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0pAcV1D_bEuSzbY.3oss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Bc8hTu4Km0.2WHwsc3sgp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Sq.8oMumbUqcg8JZUStIN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NRya.WU32Uy_TwnnnUTc.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6FTHcC2EXkq9yrcAel5.9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Re6HQ4oVoUGuA572t3p3H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rFdfbCtTxUmzVpZmXc6Ib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MMBywscIDECfrVTHi__.9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RQXvHGeKAEOYyOysJOG65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k80MLS_FbUy2DcamUd8Zvw"/>
</p:tagLst>
</file>

<file path=ppt/theme/theme1.xml><?xml version="1.0" encoding="utf-8"?>
<a:theme xmlns:a="http://schemas.openxmlformats.org/drawingml/2006/main" name="MASTER_powerpoint_template_STANDARD (10)">
  <a:themeElements>
    <a:clrScheme name="Custom 7">
      <a:dk1>
        <a:sysClr val="windowText" lastClr="000000"/>
      </a:dk1>
      <a:lt1>
        <a:sysClr val="window" lastClr="FFFFFF"/>
      </a:lt1>
      <a:dk2>
        <a:srgbClr val="E2E7EB"/>
      </a:dk2>
      <a:lt2>
        <a:srgbClr val="F9EFE0"/>
      </a:lt2>
      <a:accent1>
        <a:srgbClr val="0A1B2B"/>
      </a:accent1>
      <a:accent2>
        <a:srgbClr val="14385C"/>
      </a:accent2>
      <a:accent3>
        <a:srgbClr val="899BAD"/>
      </a:accent3>
      <a:accent4>
        <a:srgbClr val="925700"/>
      </a:accent4>
      <a:accent5>
        <a:srgbClr val="CC7A00"/>
      </a:accent5>
      <a:accent6>
        <a:srgbClr val="E5BC7F"/>
      </a:accent6>
      <a:hlink>
        <a:srgbClr val="042A45"/>
      </a:hlink>
      <a:folHlink>
        <a:srgbClr val="4D4D4D"/>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200" dirty="0" err="1" smtClean="0">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defRPr sz="1200"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MASTER_powerpoint_template_STANDARD (10)</Template>
  <TotalTime>1476</TotalTime>
  <Words>2251</Words>
  <Application>Microsoft Office PowerPoint</Application>
  <PresentationFormat>On-screen Show (4:3)</PresentationFormat>
  <Paragraphs>276</Paragraphs>
  <Slides>24</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MASTER_powerpoint_template_STANDARD (10)</vt:lpstr>
      <vt:lpstr>think-cell Slide</vt:lpstr>
      <vt:lpstr>Panama Canal Expansion</vt:lpstr>
      <vt:lpstr>Table of Contents</vt:lpstr>
      <vt:lpstr>Overview of Panama Canal Expansion</vt:lpstr>
      <vt:lpstr>Overview of the Panama Canal Expansion</vt:lpstr>
      <vt:lpstr>Overview of the Panama Canal Expansion</vt:lpstr>
      <vt:lpstr>Overview of the Panama Canal Expansion</vt:lpstr>
      <vt:lpstr>Overview of Panama Canal Expansion</vt:lpstr>
      <vt:lpstr>Impact on Texas Ports &amp; Economic Opportunities</vt:lpstr>
      <vt:lpstr>Impact on Texas Ports &amp; Economic Opportunities</vt:lpstr>
      <vt:lpstr>Impact on Texas Ports &amp; Economic Opportunities</vt:lpstr>
      <vt:lpstr>Impact on Texas Ports &amp; Economic Opportunities</vt:lpstr>
      <vt:lpstr>Texas Panama Canal Initiatives </vt:lpstr>
      <vt:lpstr>Port Actions</vt:lpstr>
      <vt:lpstr>Port Actions</vt:lpstr>
      <vt:lpstr>Port Actions</vt:lpstr>
      <vt:lpstr>Texas Freight Mobility Plan</vt:lpstr>
      <vt:lpstr>Texas Freight Network</vt:lpstr>
      <vt:lpstr>Texas Freight Network (Highways)</vt:lpstr>
      <vt:lpstr>Texas Freight Network (Highways)</vt:lpstr>
      <vt:lpstr>Texas Freight Network (Rail Traffic)</vt:lpstr>
      <vt:lpstr>Texas Freight Network (Logistics)</vt:lpstr>
      <vt:lpstr>Texas Freight Network (Logistics)</vt:lpstr>
      <vt:lpstr>Conclusions</vt:lpstr>
      <vt:lpstr>PowerPoint Presentation</vt:lpstr>
    </vt:vector>
  </TitlesOfParts>
  <Company>TxDOT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Panama Canal Expansion</dc:title>
  <dc:creator>TxDOT</dc:creator>
  <cp:lastModifiedBy>Karen2 Berlin</cp:lastModifiedBy>
  <cp:revision>75</cp:revision>
  <cp:lastPrinted>2013-02-21T15:21:56Z</cp:lastPrinted>
  <dcterms:created xsi:type="dcterms:W3CDTF">2016-02-01T14:55:47Z</dcterms:created>
  <dcterms:modified xsi:type="dcterms:W3CDTF">2016-02-29T20:34:43Z</dcterms:modified>
</cp:coreProperties>
</file>