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29" r:id="rId1"/>
  </p:sldMasterIdLst>
  <p:notesMasterIdLst>
    <p:notesMasterId r:id="rId24"/>
  </p:notesMasterIdLst>
  <p:handoutMasterIdLst>
    <p:handoutMasterId r:id="rId25"/>
  </p:handoutMasterIdLst>
  <p:sldIdLst>
    <p:sldId id="1733" r:id="rId2"/>
    <p:sldId id="497" r:id="rId3"/>
    <p:sldId id="1747" r:id="rId4"/>
    <p:sldId id="1748" r:id="rId5"/>
    <p:sldId id="1749" r:id="rId6"/>
    <p:sldId id="1756" r:id="rId7"/>
    <p:sldId id="1750" r:id="rId8"/>
    <p:sldId id="1751" r:id="rId9"/>
    <p:sldId id="1734" r:id="rId10"/>
    <p:sldId id="439" r:id="rId11"/>
    <p:sldId id="1740" r:id="rId12"/>
    <p:sldId id="1742" r:id="rId13"/>
    <p:sldId id="1752" r:id="rId14"/>
    <p:sldId id="256" r:id="rId15"/>
    <p:sldId id="1753" r:id="rId16"/>
    <p:sldId id="1754" r:id="rId17"/>
    <p:sldId id="1755" r:id="rId18"/>
    <p:sldId id="1757" r:id="rId19"/>
    <p:sldId id="1758" r:id="rId20"/>
    <p:sldId id="1759" r:id="rId21"/>
    <p:sldId id="1760" r:id="rId22"/>
    <p:sldId id="1744" r:id="rId23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2B"/>
    <a:srgbClr val="FF6D2C"/>
    <a:srgbClr val="E8ECF0"/>
    <a:srgbClr val="CED7DF"/>
    <a:srgbClr val="CDD7DF"/>
    <a:srgbClr val="2C7C9F"/>
    <a:srgbClr val="D1D3CC"/>
    <a:srgbClr val="EAEAE7"/>
    <a:srgbClr val="FCD9CB"/>
    <a:srgbClr val="FEE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77" autoAdjust="0"/>
    <p:restoredTop sz="80307" autoAdjust="0"/>
  </p:normalViewPr>
  <p:slideViewPr>
    <p:cSldViewPr snapToGrid="0" snapToObjects="1">
      <p:cViewPr varScale="1">
        <p:scale>
          <a:sx n="112" d="100"/>
          <a:sy n="112" d="100"/>
        </p:scale>
        <p:origin x="944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dirty="0"/>
              <a:t>August 11, 2015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D80193-3864-9E40-B94F-3C4BBB6847C7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BE68E4-389F-F94D-BCB9-27FAB326C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8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dirty="0"/>
              <a:t>August 11, 2015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68A949-E42B-CA49-90B4-62867DB2E519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D1BD3F-7FC6-4D46-BFD7-875AA1307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45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1BD3F-7FC6-4D46-BFD7-875AA1307A33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8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1BD3F-7FC6-4D46-BFD7-875AA1307A3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47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Sample Text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1BD3F-7FC6-4D46-BFD7-875AA1307A3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01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1BD3F-7FC6-4D46-BFD7-875AA1307A3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9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1BD3F-7FC6-4D46-BFD7-875AA1307A3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4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000" t="-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8900"/>
            <a:ext cx="7848600" cy="1314450"/>
          </a:xfrm>
        </p:spPr>
        <p:txBody>
          <a:bodyPr/>
          <a:lstStyle>
            <a:lvl1pPr marL="0" indent="0" algn="l">
              <a:buNone/>
              <a:defRPr b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Prepared by:</a:t>
            </a:r>
          </a:p>
          <a:p>
            <a:r>
              <a:rPr lang="en-US" dirty="0"/>
              <a:t>[day, month, year]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5D3769-95A1-5F45-ABA3-45192684A201}" type="datetime4">
              <a:rPr lang="en-US" smtClean="0"/>
              <a:t>February 10,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[presentation subject]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rgbClr val="FF6D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CABD9A1-D688-8542-8650-240CCB9BFD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3920" y="3855790"/>
            <a:ext cx="2372360" cy="10056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l="-1000" t="-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b="0" cap="all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fld id="{B424B438-0BBE-7045-8FD8-8B016AB3B320}" type="datetime4">
              <a:rPr lang="en-US" smtClean="0"/>
              <a:t>February 10,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fld id="{7462207E-B25F-844C-A813-B7E57EC8376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rgbClr val="FF6D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304" y="0"/>
            <a:ext cx="2423160" cy="27432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/>
              <a:t>[presentation subject]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55E7F8-3FFC-B844-93CA-6D419EE1CC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6920" y="485870"/>
            <a:ext cx="603504" cy="93611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Header">
    <p:bg>
      <p:bgPr>
        <a:blipFill dpi="0" rotWithShape="1">
          <a:blip r:embed="rId2">
            <a:lum/>
          </a:blip>
          <a:srcRect/>
          <a:stretch>
            <a:fillRect l="-1000" t="-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50" b="0" cap="all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Sub-Section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fld id="{9BC4B9F7-169E-AE48-A630-9D7A406F0C68}" type="datetime4">
              <a:rPr lang="en-US" smtClean="0"/>
              <a:t>February 10,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fld id="{7462207E-B25F-844C-A813-B7E57EC8376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rgbClr val="FF6D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304" y="0"/>
            <a:ext cx="2423160" cy="27432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/>
              <a:t>[presentation subject]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470148"/>
            <a:ext cx="7772400" cy="1540002"/>
          </a:xfrm>
        </p:spPr>
        <p:txBody>
          <a:bodyPr>
            <a:normAutofit/>
          </a:bodyPr>
          <a:lstStyle>
            <a:lvl1pPr marL="257175" indent="-257175">
              <a:buClr>
                <a:srgbClr val="FF6D2B"/>
              </a:buClr>
              <a:buFont typeface="Arial"/>
              <a:buChar char="•"/>
              <a:defRPr b="0" i="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Gill Sans MT" charset="0"/>
                <a:cs typeface="Gill Sans MT" charset="0"/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Notes</a:t>
            </a:r>
          </a:p>
          <a:p>
            <a:pPr marL="342900" indent="-342900">
              <a:buFont typeface="Arial"/>
              <a:buChar char="•"/>
            </a:pPr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Notes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695787-0447-3844-A7C2-8BC683F24F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6920" y="485870"/>
            <a:ext cx="603504" cy="93611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ext &amp; 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00050"/>
            <a:ext cx="7864475" cy="742950"/>
          </a:xfrm>
          <a:prstGeom prst="rect">
            <a:avLst/>
          </a:prstGeom>
        </p:spPr>
        <p:txBody>
          <a:bodyPr/>
          <a:lstStyle>
            <a:lvl1pPr>
              <a:defRPr sz="255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62172"/>
          </a:xfrm>
        </p:spPr>
        <p:txBody>
          <a:bodyPr/>
          <a:lstStyle>
            <a:lvl1pPr>
              <a:defRPr>
                <a:latin typeface="+mn-lt"/>
                <a:ea typeface="Gill Sans MT" charset="0"/>
                <a:cs typeface="Gill Sans MT" charset="0"/>
              </a:defRPr>
            </a:lvl1pPr>
            <a:lvl2pPr>
              <a:defRPr>
                <a:latin typeface="+mn-lt"/>
                <a:ea typeface="Gill Sans MT" charset="0"/>
                <a:cs typeface="Gill Sans MT" charset="0"/>
              </a:defRPr>
            </a:lvl2pPr>
            <a:lvl3pPr>
              <a:defRPr>
                <a:latin typeface="+mn-lt"/>
                <a:ea typeface="Gill Sans MT" charset="0"/>
                <a:cs typeface="Gill Sans MT" charset="0"/>
              </a:defRPr>
            </a:lvl3pPr>
            <a:lvl4pPr>
              <a:defRPr>
                <a:latin typeface="+mn-lt"/>
                <a:ea typeface="Gill Sans MT" charset="0"/>
                <a:cs typeface="Gill Sans MT" charset="0"/>
              </a:defRPr>
            </a:lvl4pPr>
            <a:lvl5pPr>
              <a:defRPr>
                <a:latin typeface="+mn-lt"/>
                <a:ea typeface="Gill Sans MT" charset="0"/>
                <a:cs typeface="Gill Sans M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32700" y="0"/>
            <a:ext cx="1355852" cy="27432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fld id="{52706AFD-6C2C-DC49-958B-38595E2D11C6}" type="datetime4">
              <a:rPr lang="en-US" smtClean="0"/>
              <a:t>February 10,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304" y="0"/>
            <a:ext cx="2432186" cy="27432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/>
              <a:t>[presentation subject]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82896" y="0"/>
            <a:ext cx="445398" cy="274320"/>
          </a:xfrm>
        </p:spPr>
        <p:txBody>
          <a:bodyPr/>
          <a:lstStyle>
            <a:lvl1pPr>
              <a:defRPr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fld id="{7462207E-B25F-844C-A813-B7E57EC837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0" y="4914900"/>
            <a:ext cx="9144000" cy="228600"/>
          </a:xfrm>
        </p:spPr>
        <p:txBody>
          <a:bodyPr>
            <a:normAutofit/>
          </a:bodyPr>
          <a:lstStyle>
            <a:lvl1pPr marL="0" indent="0" algn="ctr">
              <a:buNone/>
              <a:defRPr sz="750">
                <a:latin typeface="+mn-lt"/>
                <a:ea typeface="Gill Sans MT" charset="0"/>
                <a:cs typeface="Gill Sans MT" charset="0"/>
              </a:defRPr>
            </a:lvl1pPr>
            <a:lvl2pPr>
              <a:defRPr>
                <a:latin typeface="Gill Sans MT" charset="0"/>
                <a:ea typeface="Gill Sans MT" charset="0"/>
                <a:cs typeface="Gill Sans MT" charset="0"/>
              </a:defRPr>
            </a:lvl2pPr>
            <a:lvl3pPr>
              <a:defRPr>
                <a:latin typeface="Gill Sans MT" charset="0"/>
                <a:ea typeface="Gill Sans MT" charset="0"/>
                <a:cs typeface="Gill Sans MT" charset="0"/>
              </a:defRPr>
            </a:lvl3pPr>
            <a:lvl4pPr>
              <a:defRPr>
                <a:latin typeface="Gill Sans MT" charset="0"/>
                <a:ea typeface="Gill Sans MT" charset="0"/>
                <a:cs typeface="Gill Sans MT" charset="0"/>
              </a:defRPr>
            </a:lvl4pPr>
            <a:lvl5pPr>
              <a:defRPr>
                <a:latin typeface="Gill Sans MT" charset="0"/>
                <a:ea typeface="Gill Sans MT" charset="0"/>
                <a:cs typeface="Gill Sans MT" charset="0"/>
              </a:defRPr>
            </a:lvl5pPr>
          </a:lstStyle>
          <a:p>
            <a:pPr lvl="0"/>
            <a:r>
              <a:rPr lang="en-US" dirty="0"/>
              <a:t>Source: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8DDF4E-43D3-3B42-9A48-7A87938B0E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2480" y="484632"/>
            <a:ext cx="59941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2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9">
            <a:extLst>
              <a:ext uri="{FF2B5EF4-FFF2-40B4-BE49-F238E27FC236}">
                <a16:creationId xmlns:a16="http://schemas.microsoft.com/office/drawing/2014/main" id="{C06A1546-2923-4727-853E-9B37E75BC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9" y="101204"/>
            <a:ext cx="682625" cy="103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9AA31-D3E1-4FC2-A1DB-FA131A6E89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415B9-B42F-4D93-BBE8-A84B88344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14586-ECD8-4C27-9540-88C4773AE0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904A0-B3DA-4886-A6BF-0B8FA41340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rgbClr val="FF6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45401" y="0"/>
            <a:ext cx="134851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fld id="{0DD26E41-CE6F-D545-8822-F0FC33514EBD}" type="datetime4">
              <a:rPr lang="en-US" smtClean="0"/>
              <a:t>February 10,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846" y="33286"/>
            <a:ext cx="2421171" cy="207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0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/>
              <a:t>[presentation subject]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84509" y="-3205"/>
            <a:ext cx="44539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rgbClr val="FFFFFF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fld id="{7462207E-B25F-844C-A813-B7E57EC837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43" r:id="rId3"/>
    <p:sldLayoutId id="2147483742" r:id="rId4"/>
    <p:sldLayoutId id="2147483744" r:id="rId5"/>
  </p:sldLayoutIdLst>
  <p:hf sldNum="0" hdr="0"/>
  <p:txStyles>
    <p:titleStyle>
      <a:lvl1pPr algn="l" defTabSz="685800" rtl="0" eaLnBrk="1" latinLnBrk="0" hangingPunct="1">
        <a:spcBef>
          <a:spcPct val="0"/>
        </a:spcBef>
        <a:buNone/>
        <a:defRPr sz="3000" kern="1200" spc="-75" baseline="0">
          <a:solidFill>
            <a:schemeClr val="tx2"/>
          </a:solidFill>
          <a:latin typeface="Gill Sans MT" charset="0"/>
          <a:ea typeface="Gill Sans MT" charset="0"/>
          <a:cs typeface="Gill Sans MT" charset="0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rgbClr val="FF6D2B"/>
        </a:buClr>
        <a:buSzPct val="85000"/>
        <a:buFont typeface="Arial" pitchFamily="34" charset="0"/>
        <a:buChar char="•"/>
        <a:defRPr sz="18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1pPr>
      <a:lvl2pPr marL="342900" indent="-137160" algn="l" defTabSz="685800" rtl="0" eaLnBrk="1" latinLnBrk="0" hangingPunct="1">
        <a:spcBef>
          <a:spcPct val="20000"/>
        </a:spcBef>
        <a:buClr>
          <a:srgbClr val="FF6D2B"/>
        </a:buClr>
        <a:buSzPct val="85000"/>
        <a:buFont typeface="Arial" pitchFamily="34" charset="0"/>
        <a:buChar char="•"/>
        <a:defRPr sz="15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2pPr>
      <a:lvl3pPr marL="548640" indent="-137160" algn="l" defTabSz="685800" rtl="0" eaLnBrk="1" latinLnBrk="0" hangingPunct="1">
        <a:spcBef>
          <a:spcPct val="20000"/>
        </a:spcBef>
        <a:buClr>
          <a:srgbClr val="FF6D2B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3pPr>
      <a:lvl4pPr marL="754380" indent="-137160" algn="l" defTabSz="685800" rtl="0" eaLnBrk="1" latinLnBrk="0" hangingPunct="1">
        <a:spcBef>
          <a:spcPct val="20000"/>
        </a:spcBef>
        <a:buClr>
          <a:srgbClr val="FF6D2B"/>
        </a:buClr>
        <a:buFont typeface="Arial" pitchFamily="34" charset="0"/>
        <a:buChar char="•"/>
        <a:defRPr sz="12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4pPr>
      <a:lvl5pPr marL="891540" indent="-102870" algn="l" defTabSz="685800" rtl="0" eaLnBrk="1" latinLnBrk="0" hangingPunct="1">
        <a:spcBef>
          <a:spcPct val="20000"/>
        </a:spcBef>
        <a:buClr>
          <a:srgbClr val="FF6D2B"/>
        </a:buClr>
        <a:buSzPct val="100000"/>
        <a:buFont typeface="Arial" pitchFamily="34" charset="0"/>
        <a:buChar char="•"/>
        <a:defRPr sz="1050" kern="1200" baseline="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67DB0-89DD-9E43-9A54-95325AAB96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/>
              <a:t>Rethinking </a:t>
            </a:r>
            <a:br>
              <a:rPr lang="en-US" sz="4400" dirty="0"/>
            </a:br>
            <a:r>
              <a:rPr lang="en-US" sz="4400" dirty="0"/>
              <a:t>Texas Highways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6ECD3E-BE0E-0A49-83E1-5FD684A29E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Robert Poole</a:t>
            </a:r>
          </a:p>
          <a:p>
            <a:pPr algn="ctr"/>
            <a:r>
              <a:rPr lang="en-US" sz="2800" dirty="0"/>
              <a:t>Director of Transportation Policy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EE7FB-5493-D340-B10A-75AE1AEE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BFBF-5076-6249-BBB0-0655A57A0DA6}" type="datetime4">
              <a:rPr lang="en-US" smtClean="0"/>
              <a:t>February 10,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D2590-D19C-A143-AEC7-D222C90E8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[presentation subject]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00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AIAI Managed Lanes Presentation 12 2 15.pdf">
            <a:extLst>
              <a:ext uri="{FF2B5EF4-FFF2-40B4-BE49-F238E27FC236}">
                <a16:creationId xmlns:a16="http://schemas.microsoft.com/office/drawing/2014/main" id="{7601CB45-D68F-4CB6-A97A-6E50F6CFA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007" y="163433"/>
            <a:ext cx="665678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B6A23-5853-42E5-B426-ED0D44CC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Some non-Texas revenue-risk P3s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0F818-2092-43D5-9119-60FA7879B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252728"/>
            <a:ext cx="8229600" cy="3662172"/>
          </a:xfrm>
        </p:spPr>
        <p:txBody>
          <a:bodyPr>
            <a:normAutofit/>
          </a:bodyPr>
          <a:lstStyle/>
          <a:p>
            <a:r>
              <a:rPr lang="en-US" sz="2400" dirty="0"/>
              <a:t>Colorado US 36 express toll lanes--$197M</a:t>
            </a:r>
          </a:p>
          <a:p>
            <a:r>
              <a:rPr lang="en-US" sz="2400" dirty="0"/>
              <a:t>Newark Airport CONRAC--$480M</a:t>
            </a:r>
          </a:p>
          <a:p>
            <a:r>
              <a:rPr lang="en-US" sz="2400" dirty="0"/>
              <a:t>North Carolina I-77 express toll lanes--$632M</a:t>
            </a:r>
          </a:p>
          <a:p>
            <a:r>
              <a:rPr lang="en-US" sz="2400" dirty="0"/>
              <a:t>Virginia Mid-Town Tunnel--$2.0B</a:t>
            </a:r>
          </a:p>
          <a:p>
            <a:r>
              <a:rPr lang="en-US" sz="2400" dirty="0"/>
              <a:t>Virginia I-495 express toll lanes--$2.3B</a:t>
            </a:r>
          </a:p>
          <a:p>
            <a:r>
              <a:rPr lang="en-US" sz="2400" dirty="0"/>
              <a:t>Virginia I-66 express toll lanes--$3.5B</a:t>
            </a:r>
          </a:p>
          <a:p>
            <a:r>
              <a:rPr lang="en-US" sz="2400" i="1" dirty="0"/>
              <a:t>Georgia: $12B in Atlanta express toll lanes.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0AD92-103C-4C18-BF70-D15EE44AF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6AFD-6C2C-DC49-958B-38595E2D11C6}" type="datetime4">
              <a:rPr lang="en-US" smtClean="0"/>
              <a:t>February 10,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29B9C-DFE6-4148-90BE-0F42B4FE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[presentation subject]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FEE9BC-D483-4856-A11B-F803BF4607F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76168-60ED-41CD-A5E9-D3E7807E3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Who invests in revenue-risk P3s?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40945-AFBB-4988-AED2-A741C3A12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519" y="1252728"/>
            <a:ext cx="8229600" cy="3662172"/>
          </a:xfrm>
        </p:spPr>
        <p:txBody>
          <a:bodyPr>
            <a:normAutofit/>
          </a:bodyPr>
          <a:lstStyle/>
          <a:p>
            <a:r>
              <a:rPr lang="en-US" sz="2400" dirty="0"/>
              <a:t>3 main categories:</a:t>
            </a:r>
          </a:p>
          <a:p>
            <a:pPr lvl="1"/>
            <a:r>
              <a:rPr lang="en-US" sz="2100" dirty="0"/>
              <a:t>Public pension funds</a:t>
            </a:r>
          </a:p>
          <a:p>
            <a:pPr lvl="1"/>
            <a:r>
              <a:rPr lang="en-US" sz="2100" dirty="0"/>
              <a:t>Insurance companies</a:t>
            </a:r>
          </a:p>
          <a:p>
            <a:pPr lvl="1"/>
            <a:r>
              <a:rPr lang="en-US" sz="2100" dirty="0"/>
              <a:t>Infrastructure investment funds</a:t>
            </a:r>
          </a:p>
          <a:p>
            <a:r>
              <a:rPr lang="en-US" sz="2400" dirty="0"/>
              <a:t>Objective: invest </a:t>
            </a:r>
            <a:r>
              <a:rPr lang="en-US" sz="2400" i="1" dirty="0"/>
              <a:t>equity</a:t>
            </a:r>
            <a:r>
              <a:rPr lang="en-US" sz="2400" dirty="0"/>
              <a:t>, seeking low double-digit ROI.</a:t>
            </a:r>
          </a:p>
          <a:p>
            <a:r>
              <a:rPr lang="en-US" sz="2400" dirty="0"/>
              <a:t>Project finance: typically 25% equity/75% debt.</a:t>
            </a:r>
          </a:p>
          <a:p>
            <a:r>
              <a:rPr lang="en-US" sz="2400" dirty="0"/>
              <a:t>Equity return not guaranteed; bondholders have priority.</a:t>
            </a:r>
          </a:p>
          <a:p>
            <a:r>
              <a:rPr lang="en-US" sz="2400" dirty="0"/>
              <a:t>Over $950 billion raised for P3 infra over past 5 years.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4953A-AF37-4F74-8F99-64992F4F9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6AFD-6C2C-DC49-958B-38595E2D11C6}" type="datetime4">
              <a:rPr lang="en-US" smtClean="0"/>
              <a:t>February 10,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585CC-9C2A-4B0D-BD1E-563ECE56A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[presentation subject]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4F905F-FAA0-422D-9FFC-8A468486162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40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42EDF-AF06-78AD-DE9C-FC856CC45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Needed P3s for Texas: express toll lanes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40E7B-EED4-CDD9-8829-C6613C849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20" y="1367028"/>
            <a:ext cx="8229600" cy="3662172"/>
          </a:xfrm>
        </p:spPr>
        <p:txBody>
          <a:bodyPr>
            <a:normAutofit/>
          </a:bodyPr>
          <a:lstStyle/>
          <a:p>
            <a:r>
              <a:rPr lang="en-US" sz="2000" dirty="0"/>
              <a:t>Express toll lanes (ETLs) really do reduce congestion.</a:t>
            </a:r>
          </a:p>
          <a:p>
            <a:r>
              <a:rPr lang="en-US" sz="2000" dirty="0"/>
              <a:t>ETLs are sustainable—reduce vehicle emissions.</a:t>
            </a:r>
          </a:p>
          <a:p>
            <a:r>
              <a:rPr lang="en-US" sz="2000" dirty="0"/>
              <a:t>ETLs are a powerful express bus transit solution.</a:t>
            </a:r>
          </a:p>
          <a:p>
            <a:r>
              <a:rPr lang="en-US" sz="2000" dirty="0"/>
              <a:t>ETLs are optional—Tennessee DOT is calling them “Choice Lanes.”</a:t>
            </a:r>
          </a:p>
          <a:p>
            <a:r>
              <a:rPr lang="en-US" sz="2000" dirty="0"/>
              <a:t>ETL </a:t>
            </a:r>
            <a:r>
              <a:rPr lang="en-US" sz="2000" i="1" dirty="0"/>
              <a:t>networks</a:t>
            </a:r>
            <a:r>
              <a:rPr lang="en-US" sz="2000" dirty="0"/>
              <a:t> are under way in Atlanta, Charlotte, (Dallas), (Houston), Los Angeles, Miami, San Francisco, northern Virginia.</a:t>
            </a:r>
          </a:p>
          <a:p>
            <a:r>
              <a:rPr lang="en-US" sz="2000" dirty="0"/>
              <a:t>More than 60 ETL projects are in operation nationwide.</a:t>
            </a:r>
          </a:p>
          <a:p>
            <a:r>
              <a:rPr lang="en-US" sz="2000" dirty="0"/>
              <a:t>Revenue-financed ETLs have investment-grade bond ratings.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1DD10-6656-FF8A-236F-0EC8814BB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6AFD-6C2C-DC49-958B-38595E2D11C6}" type="datetime4">
              <a:rPr lang="en-US" smtClean="0"/>
              <a:t>February 10,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A7298-7FDA-6059-2207-B12157813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[presentation subject]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28A5EF-15B5-34FB-01C5-B4DEA974999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44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3" descr="Operational Managed Lanes by Type (2022-04-06).jpg">
            <a:extLst>
              <a:ext uri="{FF2B5EF4-FFF2-40B4-BE49-F238E27FC236}">
                <a16:creationId xmlns:a16="http://schemas.microsoft.com/office/drawing/2014/main" id="{CD0824B4-987A-9B25-4B06-605C1252F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05" y="1030061"/>
            <a:ext cx="6858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551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1EBC7-3B79-C9BF-CD90-69C48FD2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6177"/>
            <a:ext cx="7886700" cy="994172"/>
          </a:xfrm>
        </p:spPr>
        <p:txBody>
          <a:bodyPr>
            <a:normAutofit/>
          </a:bodyPr>
          <a:lstStyle/>
          <a:p>
            <a:r>
              <a:rPr lang="en-US" sz="3600" dirty="0"/>
              <a:t>Why HOV lanes have failed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3F0A4-4229-B58A-0435-3BFA25DF2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437" y="967002"/>
            <a:ext cx="8229600" cy="3657600"/>
          </a:xfrm>
        </p:spPr>
        <p:txBody>
          <a:bodyPr>
            <a:noAutofit/>
          </a:bodyPr>
          <a:lstStyle/>
          <a:p>
            <a:r>
              <a:rPr lang="en-US" sz="2400" dirty="0"/>
              <a:t>TxDOT now plans to add tax-funded </a:t>
            </a:r>
            <a:r>
              <a:rPr lang="en-US" sz="2400" i="1" dirty="0"/>
              <a:t>HOV lanes</a:t>
            </a:r>
            <a:r>
              <a:rPr lang="en-US" sz="2400" dirty="0"/>
              <a:t> in Austin, Dallas, Houston, and San Antonio.</a:t>
            </a:r>
          </a:p>
          <a:p>
            <a:r>
              <a:rPr lang="en-US" sz="2400" dirty="0"/>
              <a:t>HOV lanes are either too full or too empty.</a:t>
            </a:r>
          </a:p>
          <a:p>
            <a:r>
              <a:rPr lang="en-US" sz="2400" dirty="0"/>
              <a:t>Most “carpools” are “</a:t>
            </a:r>
            <a:r>
              <a:rPr lang="en-US" sz="2400" dirty="0" err="1"/>
              <a:t>fampools</a:t>
            </a:r>
            <a:r>
              <a:rPr lang="en-US" sz="2400" dirty="0"/>
              <a:t>” which don’t eliminate vehicle trips.</a:t>
            </a:r>
          </a:p>
          <a:p>
            <a:r>
              <a:rPr lang="en-US" sz="2400" dirty="0"/>
              <a:t>Many vehicles in HOV lanes are cheaters.</a:t>
            </a:r>
          </a:p>
          <a:p>
            <a:r>
              <a:rPr lang="en-US" sz="2400" dirty="0"/>
              <a:t>While states built HOV lanes, carpooling </a:t>
            </a:r>
            <a:r>
              <a:rPr lang="en-US" sz="2400" i="1" dirty="0"/>
              <a:t>decreased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From 1995 to 2005, HOV lane-miles </a:t>
            </a:r>
            <a:r>
              <a:rPr lang="en-US" sz="2400" i="1" dirty="0"/>
              <a:t>doubled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From 1980 to 2019, carpooling </a:t>
            </a:r>
            <a:r>
              <a:rPr lang="en-US" sz="2400" i="1" dirty="0"/>
              <a:t>cut in half</a:t>
            </a:r>
            <a:r>
              <a:rPr lang="en-US" sz="2400" dirty="0"/>
              <a:t> (from 19.7% to 8.9% of commuters).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0DD35-2B31-A7ED-1A9C-673F2FDC0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68527-1504-7A33-60B3-94E65C06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05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E4BCD-9793-4F10-4592-F6FA136DA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Where Texas needs P3 express toll lanes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87102-A967-3673-20A9-1F0710868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I-35 though Austin</a:t>
            </a:r>
          </a:p>
          <a:p>
            <a:r>
              <a:rPr lang="en-US" sz="2400" dirty="0"/>
              <a:t>I-35 in San Antonio</a:t>
            </a:r>
          </a:p>
          <a:p>
            <a:r>
              <a:rPr lang="en-US" sz="2400" dirty="0"/>
              <a:t>Missing links in Dallas/</a:t>
            </a:r>
            <a:r>
              <a:rPr lang="en-US" sz="2400" dirty="0" err="1"/>
              <a:t>Ft.Worth</a:t>
            </a:r>
            <a:r>
              <a:rPr lang="en-US" sz="2400" dirty="0"/>
              <a:t> express lanes network, including I-635 East</a:t>
            </a:r>
          </a:p>
          <a:p>
            <a:r>
              <a:rPr lang="en-US" sz="2400" dirty="0"/>
              <a:t>Missing links in Houston express lanes network</a:t>
            </a:r>
          </a:p>
          <a:p>
            <a:r>
              <a:rPr lang="en-US" sz="2400" dirty="0"/>
              <a:t>“Unpriced managed lanes” are not “managed”; pricing is the key to both:</a:t>
            </a:r>
          </a:p>
          <a:p>
            <a:pPr lvl="1"/>
            <a:r>
              <a:rPr lang="en-US" sz="2400" dirty="0"/>
              <a:t>Congestion relief, and </a:t>
            </a:r>
          </a:p>
          <a:p>
            <a:pPr lvl="1"/>
            <a:r>
              <a:rPr lang="en-US" sz="2400" dirty="0"/>
              <a:t>Financing these megaprojects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F8264-93E2-0991-48E7-1054D8F0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6AFD-6C2C-DC49-958B-38595E2D11C6}" type="datetime4">
              <a:rPr lang="en-US" smtClean="0"/>
              <a:t>February 10,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EBD35-DE56-2E71-BC11-D9F60D174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[presentation subject]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71C94E-0E74-74F5-4AA6-F5E448DA320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67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34117-0C61-03AA-93EC-17C087BFD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Keeping Texas competitive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3228F-1108-9085-070B-0CAF59DF7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1860"/>
            <a:ext cx="8229600" cy="36576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I</a:t>
            </a:r>
            <a:r>
              <a:rPr lang="en-US" sz="2400" dirty="0"/>
              <a:t>n 2022, Texas was #1 in U-Haul trips from other states.</a:t>
            </a:r>
          </a:p>
          <a:p>
            <a:r>
              <a:rPr lang="en-US" sz="2400" dirty="0"/>
              <a:t>Of the top 10 U-Haul states, five are adding P3 express toll lanes (Florida, Georgia, North Carolina, Tennessee, and Virginia).</a:t>
            </a:r>
          </a:p>
          <a:p>
            <a:r>
              <a:rPr lang="en-US" sz="2400" dirty="0"/>
              <a:t>Megaprojects like ETLs should be long-term financed, freeing up TxDOT funds for projects elsewhere in Texas.</a:t>
            </a:r>
          </a:p>
          <a:p>
            <a:r>
              <a:rPr lang="en-US" sz="2400" dirty="0"/>
              <a:t>Toll-financed projects are long-term protected from deferred maintenance.</a:t>
            </a:r>
          </a:p>
          <a:p>
            <a:r>
              <a:rPr lang="en-US" sz="2400" dirty="0"/>
              <a:t>Toll-financed projects already have per-mile charging, independent of declining fuel tax revenue.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B77AA-5D8A-77D9-6872-2D2D7B1D0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09571-1CD9-DC44-7E63-EFB63B412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9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442A8-4274-ACF5-5D1B-9442C8E8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Benefits for smaller &amp; rural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46023-9261-CD88-DD0A-5C92FEBE8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TxDOT HOV plans will cost taxpayers dearly:</a:t>
            </a:r>
          </a:p>
          <a:p>
            <a:pPr lvl="1"/>
            <a:r>
              <a:rPr lang="en-US" sz="2000" dirty="0"/>
              <a:t>I-35 San Antonio			$1.5 billion</a:t>
            </a:r>
          </a:p>
          <a:p>
            <a:pPr lvl="1"/>
            <a:r>
              <a:rPr lang="en-US" sz="2000" dirty="0"/>
              <a:t>I-635E Dallas			$1.7 billion</a:t>
            </a:r>
          </a:p>
          <a:p>
            <a:pPr lvl="1"/>
            <a:r>
              <a:rPr lang="en-US" sz="2000" dirty="0"/>
              <a:t>I-35 Central Austin		</a:t>
            </a:r>
            <a:r>
              <a:rPr lang="en-US" sz="2000" u="sng" dirty="0"/>
              <a:t>$4.9 billion</a:t>
            </a:r>
          </a:p>
          <a:p>
            <a:r>
              <a:rPr lang="en-US" sz="2000" dirty="0"/>
              <a:t>Total:				$8.1 billion</a:t>
            </a:r>
          </a:p>
          <a:p>
            <a:endParaRPr lang="en-US" sz="2000" dirty="0"/>
          </a:p>
          <a:p>
            <a:r>
              <a:rPr lang="en-US" sz="2000" dirty="0"/>
              <a:t>If done as revenue-risk P3s, at least 80% of that sum--$6.5 billion—could be spent on projects in smaller cities and rural areas.</a:t>
            </a:r>
          </a:p>
          <a:p>
            <a:r>
              <a:rPr lang="en-US" sz="2000" dirty="0"/>
              <a:t>Texans are willing to pay for congestion-relief via express toll lanes!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DA750-07DC-C5D5-861A-5D43BA04C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B8EA2-3414-96DE-8088-BE182BDA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17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5C1F6-B010-50D6-5889-1DC05E63F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holding back P3s in Texas?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C902C-A2D0-C162-4509-F3D6569A5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Contractor opposition is the #1 factor</a:t>
            </a:r>
          </a:p>
          <a:p>
            <a:r>
              <a:rPr lang="en-US" sz="2400" dirty="0"/>
              <a:t>Claim: CDAs unfair to local contractors:</a:t>
            </a:r>
          </a:p>
          <a:p>
            <a:pPr lvl="1"/>
            <a:r>
              <a:rPr lang="en-US" sz="2400" i="1" dirty="0"/>
              <a:t>Fact: CDA projects depend heavily on local contractors.</a:t>
            </a:r>
          </a:p>
          <a:p>
            <a:r>
              <a:rPr lang="en-US" sz="2400" dirty="0"/>
              <a:t>Claim: CDAs grab the biggest projects:</a:t>
            </a:r>
          </a:p>
          <a:p>
            <a:pPr lvl="1"/>
            <a:r>
              <a:rPr lang="en-US" sz="2400" i="1" dirty="0"/>
              <a:t>Fact: Revenue-risk CDAs free up TxDOT funds for other projects statewide</a:t>
            </a:r>
          </a:p>
          <a:p>
            <a:pPr lvl="1"/>
            <a:r>
              <a:rPr lang="en-US" sz="2400" i="1" dirty="0"/>
              <a:t>Fact: CDAs expand the size of the construction pie, by raising funds from customers rather than taxpayers.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437CB-F93C-FA00-D9AC-B148C5F28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5FB58-6FC9-D3D3-5B6D-A29FA487F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7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480672F7-B280-4AC4-B16B-A253A9D50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2557463"/>
            <a:ext cx="2190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Content Placeholder 5">
            <a:extLst>
              <a:ext uri="{FF2B5EF4-FFF2-40B4-BE49-F238E27FC236}">
                <a16:creationId xmlns:a16="http://schemas.microsoft.com/office/drawing/2014/main" id="{C9B01CAF-EC35-4992-8D11-2BF7AE70F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5738"/>
            <a:ext cx="3200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4A1D-CDA5-B199-6C43-1A4D3E83E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false claims about CDAs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352AE-F13D-03F3-60B0-499B23651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Claim: tolls=taxes</a:t>
            </a:r>
          </a:p>
          <a:p>
            <a:pPr lvl="1"/>
            <a:r>
              <a:rPr lang="en-US" sz="2000" i="1" dirty="0"/>
              <a:t>Fact: tolls are voluntary; ETLs are “choice lanes.”</a:t>
            </a:r>
          </a:p>
          <a:p>
            <a:r>
              <a:rPr lang="en-US" dirty="0"/>
              <a:t>Claim: CDAs involve mostly government money</a:t>
            </a:r>
          </a:p>
          <a:p>
            <a:pPr lvl="1"/>
            <a:r>
              <a:rPr lang="en-US" sz="2000" i="1" dirty="0"/>
              <a:t>Fact: On average, 80% of revenue-risk CDA is paid for by customer revenues, and in some cases 100%.</a:t>
            </a:r>
          </a:p>
          <a:p>
            <a:r>
              <a:rPr lang="en-US" dirty="0"/>
              <a:t>Claim: guaranteed profits</a:t>
            </a:r>
          </a:p>
          <a:p>
            <a:pPr lvl="1"/>
            <a:r>
              <a:rPr lang="en-US" sz="2000" i="1" dirty="0"/>
              <a:t>Fact: Equity investors are at risk, and a few such P3s have failed—but there have been NO taxpayer bailouts.</a:t>
            </a:r>
          </a:p>
          <a:p>
            <a:r>
              <a:rPr lang="en-US" dirty="0"/>
              <a:t>Claim: foreigners buying our highways</a:t>
            </a:r>
          </a:p>
          <a:p>
            <a:pPr lvl="1"/>
            <a:r>
              <a:rPr lang="en-US" sz="2000" i="1" dirty="0"/>
              <a:t>Fact:  These are long-term leases, with state DOT regulatory oversight.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B0E61-55D8-C17C-CD73-73655F9D2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7AC86-4BDC-E0BD-09A9-FB0B2E62C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1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2D78D-5CA0-107D-572E-EE5B8EBDA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F41D1-B6BE-6445-3C07-E360BE290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CDAs/P3s have been a great success in Texas.</a:t>
            </a:r>
          </a:p>
          <a:p>
            <a:r>
              <a:rPr lang="en-US" sz="2400" dirty="0"/>
              <a:t>Other fast-growing states are now taking the lead in ETLs and P3s.</a:t>
            </a:r>
          </a:p>
          <a:p>
            <a:r>
              <a:rPr lang="en-US" sz="2400" dirty="0"/>
              <a:t>Their metro areas will have less future congestion due to ETLs.</a:t>
            </a:r>
          </a:p>
          <a:p>
            <a:r>
              <a:rPr lang="en-US" sz="2400" dirty="0"/>
              <a:t>Texas major metro areas need ETL networks to be competitive.</a:t>
            </a:r>
          </a:p>
          <a:p>
            <a:r>
              <a:rPr lang="en-US" sz="2400" dirty="0"/>
              <a:t>Revenue-risk P3 ETL projects could save TxDOT $6.5 billion near-term, to spend elsewhere in the state.</a:t>
            </a:r>
          </a:p>
          <a:p>
            <a:r>
              <a:rPr lang="en-US" sz="2400" dirty="0"/>
              <a:t>Legislators should consider and quantify the potential statewide benefits of a resumed CDA/P3 program.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8C919-D51E-0E06-3729-C5BBC7627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106DA-B232-DC86-BBC2-AF9440D3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0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FE48C-5AE7-4CA1-9E7B-96CD7B12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65B07-FBA0-40B8-8C23-1B61BC9BA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Contact information: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Bob.Poole@reason.org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E0AFD-4051-451C-8BB4-EF98F346A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6AFD-6C2C-DC49-958B-38595E2D11C6}" type="datetime4">
              <a:rPr lang="en-US" smtClean="0"/>
              <a:t>February 10,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516C1-1301-4FC1-B443-ACE93ED6C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[presentation subject]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AD9A86-29EE-4A56-A4A0-EE8354A4D92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1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7ABE5-C57E-D3D0-86E9-9DF0D67C9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Texas and America’s highway problems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6537B-ACED-28BF-DBB4-D28D5CB4B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60" y="1452614"/>
            <a:ext cx="82296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Chronic freeway congestion, especially in fast-growing states like Texas</a:t>
            </a:r>
          </a:p>
          <a:p>
            <a:r>
              <a:rPr lang="en-US" sz="2800" dirty="0"/>
              <a:t>Ongoing problem of deferred maintenance</a:t>
            </a:r>
          </a:p>
          <a:p>
            <a:r>
              <a:rPr lang="en-US" sz="2800" dirty="0"/>
              <a:t>Long-term decline of fuel tax revenue</a:t>
            </a:r>
          </a:p>
          <a:p>
            <a:r>
              <a:rPr lang="en-US" sz="2800" dirty="0"/>
              <a:t>Large backlog of unfunded major projects</a:t>
            </a:r>
          </a:p>
          <a:p>
            <a:r>
              <a:rPr lang="en-US" sz="2800" dirty="0"/>
              <a:t>Costs of major projects sometimes exceed benefits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448F5-E982-EF31-CB82-2DFE52C3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0B862-AA0E-2775-4EB7-F2EC99D30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4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AA291-F240-4C32-1FBB-655DF42F7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better system would: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45386-3D30-A948-DF4F-3585B5C32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40" y="1541860"/>
            <a:ext cx="82296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Use pricing to manage traffic flow.</a:t>
            </a:r>
          </a:p>
          <a:p>
            <a:r>
              <a:rPr lang="en-US" sz="2800" dirty="0"/>
              <a:t>Charge customers for what they use.</a:t>
            </a:r>
          </a:p>
          <a:p>
            <a:r>
              <a:rPr lang="en-US" sz="2800" dirty="0"/>
              <a:t>Select projects with B&gt;C, positive ROI.</a:t>
            </a:r>
          </a:p>
          <a:p>
            <a:r>
              <a:rPr lang="en-US" sz="2800" dirty="0"/>
              <a:t>Minimize </a:t>
            </a:r>
            <a:r>
              <a:rPr lang="en-US" sz="2800" i="1" dirty="0"/>
              <a:t>life-cycle</a:t>
            </a:r>
            <a:r>
              <a:rPr lang="en-US" sz="2800" dirty="0"/>
              <a:t> costs rather than initial cost.</a:t>
            </a:r>
          </a:p>
          <a:p>
            <a:r>
              <a:rPr lang="en-US" sz="2800" dirty="0"/>
              <a:t>Guarantee long-term stewardship of the assets.</a:t>
            </a:r>
          </a:p>
          <a:p>
            <a:r>
              <a:rPr lang="en-US" sz="2800" dirty="0"/>
              <a:t>Finance major projects via revenue bonds.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1A18A-4AF7-E971-30F0-D2F0F303F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09A06-7577-E0F0-9308-0AD63784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72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D606-5577-7C2D-E328-2228CB332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Highways as a kind of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086B0-2D2C-9BA3-37AF-3276876DD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0825"/>
            <a:ext cx="82296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Customers pay the utility directly, based on how much they use.</a:t>
            </a:r>
          </a:p>
          <a:p>
            <a:r>
              <a:rPr lang="en-US" sz="2800" dirty="0"/>
              <a:t>Pricing depends on the services used.</a:t>
            </a:r>
          </a:p>
          <a:p>
            <a:r>
              <a:rPr lang="en-US" sz="2800" dirty="0"/>
              <a:t>Major projects are long-term financed, based on customer revenue streams.</a:t>
            </a:r>
          </a:p>
          <a:p>
            <a:r>
              <a:rPr lang="en-US" sz="2800" dirty="0"/>
              <a:t>Projects show positive ROI, or they don’t get financed.</a:t>
            </a:r>
          </a:p>
          <a:p>
            <a:r>
              <a:rPr lang="en-US" sz="2800" dirty="0"/>
              <a:t>Ongoing maintenance is built into the financing.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D54ED-9E95-0442-9226-815A7B34E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583F0-FAD7-9C69-4D7B-1A7904075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94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A2CE3-9AFF-FDBA-7D86-CB999736E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long-term CDA IS a highway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E5151-54B4-BACC-53DA-8EB2EBAC4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1212056"/>
            <a:ext cx="8229600" cy="3657600"/>
          </a:xfrm>
        </p:spPr>
        <p:txBody>
          <a:bodyPr>
            <a:noAutofit/>
          </a:bodyPr>
          <a:lstStyle/>
          <a:p>
            <a:r>
              <a:rPr lang="en-US" sz="2800" dirty="0"/>
              <a:t>Long-term franchise, like investor-owned electric companies.</a:t>
            </a:r>
          </a:p>
          <a:p>
            <a:r>
              <a:rPr lang="en-US" sz="2800" dirty="0"/>
              <a:t>Large projects financed with equity and revenue bonds.</a:t>
            </a:r>
          </a:p>
          <a:p>
            <a:r>
              <a:rPr lang="en-US" sz="2800" dirty="0"/>
              <a:t>Customers pay the provider directly.</a:t>
            </a:r>
          </a:p>
          <a:p>
            <a:r>
              <a:rPr lang="en-US" sz="2800" dirty="0"/>
              <a:t>Company covers capital &amp; operating costs from user payments.</a:t>
            </a:r>
          </a:p>
          <a:p>
            <a:r>
              <a:rPr lang="en-US" sz="2800" dirty="0"/>
              <a:t>Regulation of rates &amp; performance by public agency.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61DCC-72D3-55B9-BADF-35781BD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5DA02-1678-3894-13F3-42A79A269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15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1B605-AA28-799A-C57E-26E3856DD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5804"/>
            <a:ext cx="7886700" cy="994172"/>
          </a:xfrm>
        </p:spPr>
        <p:txBody>
          <a:bodyPr>
            <a:normAutofit/>
          </a:bodyPr>
          <a:lstStyle/>
          <a:p>
            <a:r>
              <a:rPr lang="en-US" sz="3600" dirty="0"/>
              <a:t>Texas began this process—but stopped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F805A-C54E-085D-0777-225D2108E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2936"/>
            <a:ext cx="8229600" cy="3657600"/>
          </a:xfrm>
        </p:spPr>
        <p:txBody>
          <a:bodyPr>
            <a:noAutofit/>
          </a:bodyPr>
          <a:lstStyle/>
          <a:p>
            <a:r>
              <a:rPr lang="en-US" sz="2400" dirty="0"/>
              <a:t>Texas pioneered long-term, toll-financed public-private partnerships (P3s) 20 years ago.</a:t>
            </a:r>
          </a:p>
          <a:p>
            <a:r>
              <a:rPr lang="en-US" sz="2400" dirty="0"/>
              <a:t>In my </a:t>
            </a:r>
            <a:r>
              <a:rPr lang="en-US" sz="2400" i="1" dirty="0"/>
              <a:t>PWF</a:t>
            </a:r>
            <a:r>
              <a:rPr lang="en-US" sz="2400" dirty="0"/>
              <a:t> column Feb. ‘04, I wrote: “I have seen the future of highway finance, in Texas.”</a:t>
            </a:r>
          </a:p>
          <a:p>
            <a:r>
              <a:rPr lang="en-US" sz="2400" dirty="0"/>
              <a:t>Political opposition led to a legislative ban on TxDOT assistance for P3s (CDAs) and on express toll lanes.</a:t>
            </a:r>
          </a:p>
          <a:p>
            <a:r>
              <a:rPr lang="en-US" sz="2400" dirty="0"/>
              <a:t>Other fast-growing states attracting large investments for major projects—CO, FL, GA, NC, VA, and soon, TN.</a:t>
            </a:r>
          </a:p>
          <a:p>
            <a:r>
              <a:rPr lang="en-US" sz="2400" i="1" dirty="0"/>
              <a:t>What exactly are P3s (CDAs) and how do they work?</a:t>
            </a:r>
          </a:p>
          <a:p>
            <a:r>
              <a:rPr lang="en-US" sz="2400" i="1" dirty="0"/>
              <a:t>How do priced managed lanes differ from unpriced MLs?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4F89C-670A-5206-C29C-F7DEEF366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779E6-D851-C248-49B3-1A0ADC15A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2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13454-B98F-6043-ADDC-FEEF330A3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is a long-term P3 (aka CDA)?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3145F-872E-394B-86A9-A80AABF81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99" y="1636085"/>
            <a:ext cx="8229600" cy="3662172"/>
          </a:xfrm>
        </p:spPr>
        <p:txBody>
          <a:bodyPr>
            <a:normAutofit/>
          </a:bodyPr>
          <a:lstStyle/>
          <a:p>
            <a:r>
              <a:rPr lang="en-US" sz="2400" dirty="0"/>
              <a:t>Design-Build-Finance-Operate-Maintain (DBFOM)</a:t>
            </a:r>
          </a:p>
          <a:p>
            <a:r>
              <a:rPr lang="en-US" sz="2400" dirty="0"/>
              <a:t>Financed either by:</a:t>
            </a:r>
          </a:p>
          <a:p>
            <a:pPr lvl="1"/>
            <a:r>
              <a:rPr lang="en-US" sz="2100" u="sng" dirty="0"/>
              <a:t>User fees</a:t>
            </a:r>
            <a:r>
              <a:rPr lang="en-US" sz="2100" dirty="0"/>
              <a:t> paid to company by customers (Revenue-Risk P3)</a:t>
            </a:r>
          </a:p>
          <a:p>
            <a:pPr lvl="1"/>
            <a:r>
              <a:rPr lang="en-US" sz="2100" u="sng" dirty="0"/>
              <a:t>Availability payments</a:t>
            </a:r>
            <a:r>
              <a:rPr lang="en-US" sz="2100" dirty="0"/>
              <a:t> paid by state to company (A-P P3)</a:t>
            </a:r>
          </a:p>
          <a:p>
            <a:r>
              <a:rPr lang="en-US" sz="2400" dirty="0"/>
              <a:t>Note: P3 is not, per se, a funding source.</a:t>
            </a:r>
          </a:p>
          <a:p>
            <a:r>
              <a:rPr lang="en-US" sz="2400" dirty="0"/>
              <a:t>P3 is a procurement method.</a:t>
            </a:r>
          </a:p>
          <a:p>
            <a:r>
              <a:rPr lang="en-US" sz="2400" dirty="0"/>
              <a:t>P3s guarantee long-term stewardship of the assets.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E4FD5-DC95-0A4A-A12E-5BB893B4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F7C3-6E35-9944-BD76-8E82CFCD7333}" type="datetime4">
              <a:rPr lang="en-US" smtClean="0"/>
              <a:t>February 10,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C8E08-C2BE-5D46-A5D9-931DA2532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[presentation subject]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C59A24-9FD7-AE49-A911-0B2F7DFF1AF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25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D62AF-73D5-4B6C-9B11-D7A582CAB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Advantages of </a:t>
            </a:r>
            <a:r>
              <a:rPr lang="en-US" sz="3600" i="1" dirty="0"/>
              <a:t>revenue-risk</a:t>
            </a:r>
            <a:r>
              <a:rPr lang="en-US" sz="3600" dirty="0"/>
              <a:t> P3s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23D25-71D5-4E50-B792-CCFE944FB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36" y="1481328"/>
            <a:ext cx="8229600" cy="366217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Financing project up-front means major projects get built sooner and open sooner.</a:t>
            </a:r>
          </a:p>
          <a:p>
            <a:r>
              <a:rPr lang="en-US" sz="2400" dirty="0"/>
              <a:t>Risk transfer: cost overruns, late completion, traffic &amp; revenue risk not borne by taxpayers.</a:t>
            </a:r>
          </a:p>
          <a:p>
            <a:r>
              <a:rPr lang="en-US" sz="2400" dirty="0"/>
              <a:t>Minimize </a:t>
            </a:r>
            <a:r>
              <a:rPr lang="en-US" sz="2400" i="1" dirty="0"/>
              <a:t>life-cycle cost</a:t>
            </a:r>
            <a:r>
              <a:rPr lang="en-US" sz="2400" dirty="0"/>
              <a:t>, not initial cost.</a:t>
            </a:r>
          </a:p>
          <a:p>
            <a:r>
              <a:rPr lang="en-US" sz="2400" dirty="0"/>
              <a:t>Guaranteed maintenance.</a:t>
            </a:r>
          </a:p>
          <a:p>
            <a:r>
              <a:rPr lang="en-US" sz="2400" dirty="0"/>
              <a:t>Design innovation.</a:t>
            </a:r>
          </a:p>
          <a:p>
            <a:r>
              <a:rPr lang="en-US" sz="2400" dirty="0"/>
              <a:t>Incentive for company to attract and please customers.</a:t>
            </a:r>
          </a:p>
          <a:p>
            <a:r>
              <a:rPr lang="en-US" sz="2400" dirty="0"/>
              <a:t>Large taxpayer savings.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F063B-D740-41E2-A8B8-57DFCC91B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6AFD-6C2C-DC49-958B-38595E2D11C6}" type="datetime4">
              <a:rPr lang="en-US" smtClean="0"/>
              <a:t>February 10,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9D518-303D-4096-B91A-DF31F43B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[presentation subject]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E25D24-4F5C-4ADB-A448-56E4BBD956C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79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144913</TotalTime>
  <Words>1300</Words>
  <Application>Microsoft Office PowerPoint</Application>
  <PresentationFormat>On-screen Show (16:9)</PresentationFormat>
  <Paragraphs>167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Gill Sans MT</vt:lpstr>
      <vt:lpstr>Clarity</vt:lpstr>
      <vt:lpstr>Rethinking  Texas Highways</vt:lpstr>
      <vt:lpstr>PowerPoint Presentation</vt:lpstr>
      <vt:lpstr>Texas and America’s highway problems </vt:lpstr>
      <vt:lpstr>A better system would:</vt:lpstr>
      <vt:lpstr>Highways as a kind of utility</vt:lpstr>
      <vt:lpstr>A long-term CDA IS a highway utility</vt:lpstr>
      <vt:lpstr>Texas began this process—but stopped</vt:lpstr>
      <vt:lpstr>What is a long-term P3 (aka CDA)?</vt:lpstr>
      <vt:lpstr>Advantages of revenue-risk P3s </vt:lpstr>
      <vt:lpstr>PowerPoint Presentation</vt:lpstr>
      <vt:lpstr>Some non-Texas revenue-risk P3s</vt:lpstr>
      <vt:lpstr>Who invests in revenue-risk P3s?</vt:lpstr>
      <vt:lpstr>Needed P3s for Texas: express toll lanes</vt:lpstr>
      <vt:lpstr>PowerPoint Presentation</vt:lpstr>
      <vt:lpstr>Why HOV lanes have failed </vt:lpstr>
      <vt:lpstr>Where Texas needs P3 express toll lanes</vt:lpstr>
      <vt:lpstr>Keeping Texas competitive</vt:lpstr>
      <vt:lpstr>Benefits for smaller &amp; rural areas</vt:lpstr>
      <vt:lpstr>What’s holding back P3s in Texas?</vt:lpstr>
      <vt:lpstr>Other false claims about CDAs</vt:lpstr>
      <vt:lpstr>Conclusions</vt:lpstr>
      <vt:lpstr>Questions?</vt:lpstr>
    </vt:vector>
  </TitlesOfParts>
  <Company>Reason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AB190 Pension Reform Actuarial Analysis</dc:title>
  <dc:creator>Anthony M. Randazzo</dc:creator>
  <cp:lastModifiedBy>Robert Poole</cp:lastModifiedBy>
  <cp:revision>5723</cp:revision>
  <cp:lastPrinted>2023-02-10T14:51:19Z</cp:lastPrinted>
  <dcterms:created xsi:type="dcterms:W3CDTF">2015-04-13T15:13:55Z</dcterms:created>
  <dcterms:modified xsi:type="dcterms:W3CDTF">2023-02-10T15:00:50Z</dcterms:modified>
</cp:coreProperties>
</file>