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notesMasterIdLst>
    <p:notesMasterId r:id="rId6"/>
  </p:notesMasterIdLst>
  <p:sldIdLst>
    <p:sldId id="713" r:id="rId2"/>
    <p:sldId id="720" r:id="rId3"/>
    <p:sldId id="723" r:id="rId4"/>
    <p:sldId id="256" r:id="rId5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7"/>
      <p:italic r:id="rId7"/>
      <p:boldItalic r:id="rId7"/>
    </p:embeddedFont>
    <p:embeddedFont>
      <p:font typeface="Montserrat" panose="00000500000000000000" pitchFamily="2" charset="0"/>
      <p:regular r:id="rId7"/>
      <p:bold r:id="rId7"/>
      <p:italic r:id="rId7"/>
      <p:boldItalic r:id="rId7"/>
    </p:embeddedFont>
    <p:embeddedFont>
      <p:font typeface="Montserrat Light" panose="00000400000000000000" pitchFamily="2" charset="0"/>
      <p:regular r:id="rId7"/>
      <p:bold r:id="rId8"/>
      <p:italic r:id="rId7"/>
      <p:boldItalic r:id="rId9"/>
    </p:embeddedFont>
    <p:embeddedFont>
      <p:font typeface="Montserrat SemiBold" panose="00000700000000000000" pitchFamily="2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5E"/>
    <a:srgbClr val="74AA4F"/>
    <a:srgbClr val="1F60AC"/>
    <a:srgbClr val="002D72"/>
    <a:srgbClr val="FF7F41"/>
    <a:srgbClr val="FF33CC"/>
    <a:srgbClr val="F37E45"/>
    <a:srgbClr val="F16D2B"/>
    <a:srgbClr val="243570"/>
    <a:srgbClr val="EBE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96"/>
    <p:restoredTop sz="93836" autoAdjust="0"/>
  </p:normalViewPr>
  <p:slideViewPr>
    <p:cSldViewPr snapToGrid="0" snapToObjects="1">
      <p:cViewPr varScale="1">
        <p:scale>
          <a:sx n="104" d="100"/>
          <a:sy n="104" d="100"/>
        </p:scale>
        <p:origin x="55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font" Target="NUL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4270-B994-4A40-B08F-0DA729487939}" type="datetimeFigureOut">
              <a:rPr lang="en-US" smtClean="0"/>
              <a:t>2/16/2023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5D54A-159D-FE48-9023-E4CCAC62AE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3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5D54A-159D-FE48-9023-E4CCAC62AE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78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5D54A-159D-FE48-9023-E4CCAC62AE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40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5D54A-159D-FE48-9023-E4CCAC62AE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17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DBFB84A-D43A-A9FF-5B31-3FFEB9909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4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F98332DA-4E76-68CE-6A1D-BAB2D6EC55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5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D4EE9-0D16-A64E-A507-1CAD19478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46FA6-ED86-DAE5-681B-0FC2B3828ADB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A72A9AFB-45CF-9BAF-FBAD-EF3BB025E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5" y="1435541"/>
            <a:ext cx="4211146" cy="691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392F3DA5-7663-D664-54AD-E52962F10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2534692"/>
            <a:ext cx="4135030" cy="338278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789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E22018-1D56-7E60-7912-828555BC9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68"/>
            <a:ext cx="12192000" cy="68508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D4EE9-0D16-A64E-A507-1CAD19478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6D0D7-0745-A473-161E-5337569BF2E9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22FB577A-3843-B076-C7AB-42B8AA97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5" y="1435541"/>
            <a:ext cx="4211146" cy="691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686547A6-9196-7EE4-5566-379590E6C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2534692"/>
            <a:ext cx="4135030" cy="338278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964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04D55-F4E1-DB86-1726-078850710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C471D07-C9E4-1862-4C65-5CBE9646F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69" r="31290"/>
          <a:stretch/>
        </p:blipFill>
        <p:spPr>
          <a:xfrm>
            <a:off x="0" y="-877"/>
            <a:ext cx="7905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8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04D55-F4E1-DB86-1726-078850710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40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ADD0E-65C7-491A-3B4A-C4ED38B41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1771"/>
            <a:ext cx="12192000" cy="69559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D4EE9-0D16-A64E-A507-1CAD19478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7A60D-BF24-74D5-8408-BE55B011076B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0BFC89D-AC98-420E-48FF-03FCDE22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5" y="1435541"/>
            <a:ext cx="4211146" cy="691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0DDFB4F3-0E0C-7672-948D-D29BE9D54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2534692"/>
            <a:ext cx="4135030" cy="338278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2125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AA8A774-A0D4-720A-0B46-A2C599182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D4EE9-0D16-A64E-A507-1CAD19478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0BD56B-DCA6-504D-DC4F-4FC4F5C3B689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03361059-2F58-772A-CE3D-67146E4E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5" y="1435541"/>
            <a:ext cx="4211146" cy="691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7369D6F9-50AF-C4C7-664A-128E8B771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2534692"/>
            <a:ext cx="4135030" cy="338278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6822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&#10;&#10;Description automatically generated">
            <a:extLst>
              <a:ext uri="{FF2B5EF4-FFF2-40B4-BE49-F238E27FC236}">
                <a16:creationId xmlns:a16="http://schemas.microsoft.com/office/drawing/2014/main" id="{F644CD72-0D94-43A5-9350-0BEE427BC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6086" y="0"/>
            <a:ext cx="1055914" cy="69342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57C246AB-32FE-F659-60B6-F8B61AB5B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538"/>
          <a:stretch/>
        </p:blipFill>
        <p:spPr>
          <a:xfrm>
            <a:off x="-5956" y="-1"/>
            <a:ext cx="11142042" cy="69124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D4EE9-0D16-A64E-A507-1CAD19478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762C0-C2DE-5C1F-E56C-C75064306385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  <p:sp>
        <p:nvSpPr>
          <p:cNvPr id="7" name="Subtitle 7">
            <a:extLst>
              <a:ext uri="{FF2B5EF4-FFF2-40B4-BE49-F238E27FC236}">
                <a16:creationId xmlns:a16="http://schemas.microsoft.com/office/drawing/2014/main" id="{370D6A6B-2AB3-E4CA-442D-07E2FB893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2534692"/>
            <a:ext cx="4135030" cy="192460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1600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ECF67A3-AB62-4EE4-B276-BE251C05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5" y="1435541"/>
            <a:ext cx="4211146" cy="691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23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E9DFD1DF-8092-245D-F703-4D15E76E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9ED29-C849-F84F-851C-D413B5B1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5C028-BF40-014F-A596-34BE188E13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E8A53-9A25-30DE-F567-5B008C44DE96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7975C98A-4AEC-9329-3762-37EFC83E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5" y="1435541"/>
            <a:ext cx="4211146" cy="691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ubtitle 7">
            <a:extLst>
              <a:ext uri="{FF2B5EF4-FFF2-40B4-BE49-F238E27FC236}">
                <a16:creationId xmlns:a16="http://schemas.microsoft.com/office/drawing/2014/main" id="{C5860C4E-6304-F6B7-0F06-BE33B70B8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2534692"/>
            <a:ext cx="4135030" cy="338278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285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7E9688-471D-400B-B791-629B9D7909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55" y="6184397"/>
            <a:ext cx="1349924" cy="374904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397155-2B7C-41A6-9E1F-9C12F2AC51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8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462C1CD-9E4F-44CE-2FBF-FF7C737B8C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7" y="0"/>
            <a:ext cx="121694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AC40D5-708C-1A0E-3509-692B4AD6AFF7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rgbClr val="243570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24357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rgbClr val="243570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3FE3CE92-9035-0A03-5096-BB7D42779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4170597"/>
            <a:ext cx="4135030" cy="1924609"/>
          </a:xfrm>
        </p:spPr>
        <p:txBody>
          <a:bodyPr/>
          <a:lstStyle>
            <a:lvl1pPr marL="0" indent="0">
              <a:buNone/>
              <a:defRPr>
                <a:solidFill>
                  <a:srgbClr val="243570"/>
                </a:solidFill>
              </a:defRPr>
            </a:lvl1pPr>
          </a:lstStyle>
          <a:p>
            <a:endParaRPr lang="en-US" sz="1600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3305A2C-4C19-6EFA-0678-C01F14BA2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45" y="1435542"/>
            <a:ext cx="4211146" cy="1251862"/>
          </a:xfrm>
        </p:spPr>
        <p:txBody>
          <a:bodyPr>
            <a:normAutofit/>
          </a:bodyPr>
          <a:lstStyle>
            <a:lvl1pPr>
              <a:defRPr sz="4800" b="1" i="0">
                <a:solidFill>
                  <a:srgbClr val="1F60AC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Mobility Innovation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A1D37F-5B40-07CB-F0E9-EDEAC2281478}"/>
              </a:ext>
            </a:extLst>
          </p:cNvPr>
          <p:cNvSpPr txBox="1">
            <a:spLocks/>
          </p:cNvSpPr>
          <p:nvPr userDrawn="1"/>
        </p:nvSpPr>
        <p:spPr>
          <a:xfrm>
            <a:off x="820945" y="2741827"/>
            <a:ext cx="4211146" cy="68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243570"/>
                </a:solidFill>
                <a:latin typeface="Montserrat" pitchFamily="2" charset="77"/>
                <a:ea typeface="Montserrat SemiBold" pitchFamily="2" charset="77"/>
                <a:cs typeface="Montserrat SemiBold" pitchFamily="2" charset="77"/>
              </a:defRPr>
            </a:lvl1pPr>
          </a:lstStyle>
          <a:p>
            <a:r>
              <a:rPr lang="en-US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365281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FAEC3-A5E7-C042-D516-A34C63751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7" y="5673"/>
            <a:ext cx="12169465" cy="6846654"/>
          </a:xfrm>
          <a:prstGeom prst="rect">
            <a:avLst/>
          </a:prstGeom>
        </p:spPr>
      </p:pic>
      <p:sp>
        <p:nvSpPr>
          <p:cNvPr id="6" name="Subtitle 7">
            <a:extLst>
              <a:ext uri="{FF2B5EF4-FFF2-40B4-BE49-F238E27FC236}">
                <a16:creationId xmlns:a16="http://schemas.microsoft.com/office/drawing/2014/main" id="{FD680A6C-249C-9D02-5314-0E2373174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4170597"/>
            <a:ext cx="4135030" cy="1924609"/>
          </a:xfrm>
        </p:spPr>
        <p:txBody>
          <a:bodyPr/>
          <a:lstStyle>
            <a:lvl1pPr marL="0" indent="0">
              <a:buNone/>
              <a:defRPr>
                <a:solidFill>
                  <a:srgbClr val="243570"/>
                </a:solidFill>
              </a:defRPr>
            </a:lvl1pPr>
          </a:lstStyle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B55AE-7E50-2085-7E92-78C280A4DED6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rgbClr val="243570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24357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rgbClr val="243570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</p:spTree>
    <p:extLst>
      <p:ext uri="{BB962C8B-B14F-4D97-AF65-F5344CB8AC3E}">
        <p14:creationId xmlns:p14="http://schemas.microsoft.com/office/powerpoint/2010/main" val="206565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04D55-F4E1-DB86-1726-078850710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C471D07-C9E4-1862-4C65-5CBE9646F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69" r="31290"/>
          <a:stretch/>
        </p:blipFill>
        <p:spPr>
          <a:xfrm>
            <a:off x="-1007533" y="-877"/>
            <a:ext cx="7905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97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iner 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04D55-F4E1-DB86-1726-078850710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37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154456E-17B6-9064-7CB4-972EA7E64A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4428"/>
            <a:ext cx="12192000" cy="6934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7D5792-03BA-1A4D-80D1-0FA7748611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83C1B-7949-C917-6A88-06F16E1597AE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2908A8A4-1A16-8D2D-5317-35AEF3CAB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5" y="1435541"/>
            <a:ext cx="4211146" cy="691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ABDB4A9E-E0C4-C015-117B-7DF1FC6B3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2534692"/>
            <a:ext cx="4135030" cy="338278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279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0C5A99BB-05BD-9910-67F4-EC2D323BB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E1A90-F313-B040-A622-ABDEA11C13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2C93E-C406-58AF-4184-6A1FD0539C85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  <p:sp>
        <p:nvSpPr>
          <p:cNvPr id="7" name="Subtitle 7">
            <a:extLst>
              <a:ext uri="{FF2B5EF4-FFF2-40B4-BE49-F238E27FC236}">
                <a16:creationId xmlns:a16="http://schemas.microsoft.com/office/drawing/2014/main" id="{A1D3D7E8-B256-4A60-5E7E-EB47A12D9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2534692"/>
            <a:ext cx="4135030" cy="338278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1600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D4942984-2D21-3DE2-A8C9-510FEA7A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5" y="1435541"/>
            <a:ext cx="4211146" cy="691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9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B8BBB2C6-356E-4B9B-AC42-A409AFB17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938"/>
          <a:stretch/>
        </p:blipFill>
        <p:spPr>
          <a:xfrm>
            <a:off x="1184" y="0"/>
            <a:ext cx="11221987" cy="69450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D4EE9-0D16-A64E-A507-1CAD19478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FE6F2-3D83-3419-9AA7-3058A62CD85C}"/>
              </a:ext>
            </a:extLst>
          </p:cNvPr>
          <p:cNvSpPr txBox="1"/>
          <p:nvPr userDrawn="1"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MOBILITY INNOVATION ZONE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7B348C5-62FE-4617-4B44-1EDB30B8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5" y="1435541"/>
            <a:ext cx="4211146" cy="691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E900871B-31A5-0E34-B83D-DDD920ED2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234" y="2534692"/>
            <a:ext cx="4135030" cy="338278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E2D85F-645A-4215-9352-1C6798AA7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893"/>
          <a:stretch/>
        </p:blipFill>
        <p:spPr>
          <a:xfrm>
            <a:off x="11081656" y="0"/>
            <a:ext cx="1110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7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208" y="365125"/>
            <a:ext cx="108985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208" y="1825625"/>
            <a:ext cx="10898592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5276" y="62987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 i="0">
                <a:solidFill>
                  <a:srgbClr val="002D74"/>
                </a:solidFill>
                <a:latin typeface="+mj-lt"/>
              </a:defRPr>
            </a:lvl1pPr>
          </a:lstStyle>
          <a:p>
            <a:fld id="{1239E946-4B3B-4559-BE89-5F037E4FA4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1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41" r:id="rId5"/>
    <p:sldLayoutId id="2147483751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40" r:id="rId12"/>
    <p:sldLayoutId id="2147483752" r:id="rId13"/>
    <p:sldLayoutId id="2147483708" r:id="rId14"/>
    <p:sldLayoutId id="2147483709" r:id="rId15"/>
    <p:sldLayoutId id="2147483710" r:id="rId16"/>
    <p:sldLayoutId id="2147483649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ontserrat SemiBold" pitchFamily="2" charset="77"/>
          <a:ea typeface="Montserrat SemiBold" pitchFamily="2" charset="77"/>
          <a:cs typeface="Montserrat SemiBold" pitchFamily="2" charset="77"/>
        </a:defRPr>
      </a:lvl1pPr>
    </p:titleStyle>
    <p:bodyStyle>
      <a:lvl1pPr marL="0" indent="0" algn="l" defTabSz="914377" rtl="0" eaLnBrk="1" latinLnBrk="0" hangingPunct="1">
        <a:lnSpc>
          <a:spcPts val="222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tx2">
              <a:lumMod val="50000"/>
            </a:schemeClr>
          </a:solidFill>
          <a:latin typeface="+mj-lt"/>
          <a:ea typeface="Montserrat" pitchFamily="2" charset="77"/>
          <a:cs typeface="Montserrat Light" panose="00000400000000000000" pitchFamily="2" charset="0"/>
        </a:defRPr>
      </a:lvl1pPr>
      <a:lvl2pPr marL="685783" indent="-228594" algn="l" defTabSz="914377" rtl="0" eaLnBrk="1" latinLnBrk="0" hangingPunct="1">
        <a:lnSpc>
          <a:spcPts val="222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chemeClr val="tx2">
              <a:lumMod val="50000"/>
            </a:schemeClr>
          </a:solidFill>
          <a:latin typeface="Montserrat SemiBold" pitchFamily="2" charset="77"/>
          <a:ea typeface="Montserrat SemiBold" pitchFamily="2" charset="77"/>
          <a:cs typeface="Montserrat SemiBold" pitchFamily="2" charset="77"/>
        </a:defRPr>
      </a:lvl2pPr>
      <a:lvl3pPr marL="1142971" indent="-228594" algn="l" defTabSz="914377" rtl="0" eaLnBrk="1" latinLnBrk="0" hangingPunct="1">
        <a:lnSpc>
          <a:spcPts val="2220"/>
        </a:lnSpc>
        <a:spcBef>
          <a:spcPts val="500"/>
        </a:spcBef>
        <a:buFont typeface="Montserrat Light" panose="00000400000000000000" pitchFamily="2" charset="0"/>
        <a:buChar char="‐"/>
        <a:defRPr sz="1600" b="0" i="0" kern="1200">
          <a:solidFill>
            <a:schemeClr val="tx2">
              <a:lumMod val="50000"/>
            </a:schemeClr>
          </a:solidFill>
          <a:latin typeface="+mj-lt"/>
          <a:ea typeface="Montserrat" pitchFamily="2" charset="77"/>
          <a:cs typeface="Montserrat Light" panose="00000400000000000000" pitchFamily="2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Gotham Light" pitchFamily="50" charset="0"/>
          <a:cs typeface="Gotham Light" pitchFamily="50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Gotham Light" pitchFamily="50" charset="0"/>
          <a:cs typeface="Gotham Light" pitchFamily="50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3" Type="http://schemas.openxmlformats.org/officeDocument/2006/relationships/image" Target="../media/image17.jpe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02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81ECBC0-75AB-C9C0-275D-CA5CCE590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1" y="-877"/>
            <a:ext cx="11277599" cy="685800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FD215643-5344-8711-9FEE-0E73803781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9" r="31290"/>
          <a:stretch/>
        </p:blipFill>
        <p:spPr>
          <a:xfrm>
            <a:off x="-1007533" y="-877"/>
            <a:ext cx="7905348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15CD63B-91DB-E643-BD5C-5B954731C7A1}"/>
              </a:ext>
            </a:extLst>
          </p:cNvPr>
          <p:cNvSpPr txBox="1"/>
          <p:nvPr/>
        </p:nvSpPr>
        <p:spPr>
          <a:xfrm>
            <a:off x="818147" y="461107"/>
            <a:ext cx="4769853" cy="107721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 defTabSz="685800">
              <a:spcBef>
                <a:spcPct val="0"/>
              </a:spcBef>
              <a:defRPr/>
            </a:pPr>
            <a:r>
              <a:rPr lang="en-US" sz="32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Regional Level Projects</a:t>
            </a:r>
            <a:endParaRPr lang="en-US" sz="3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1E9882-9874-954A-9412-D66972F76995}"/>
              </a:ext>
            </a:extLst>
          </p:cNvPr>
          <p:cNvCxnSpPr>
            <a:cxnSpLocks/>
          </p:cNvCxnSpPr>
          <p:nvPr/>
        </p:nvCxnSpPr>
        <p:spPr>
          <a:xfrm>
            <a:off x="914400" y="1713557"/>
            <a:ext cx="632517" cy="0"/>
          </a:xfrm>
          <a:prstGeom prst="line">
            <a:avLst/>
          </a:prstGeom>
          <a:ln w="38100">
            <a:solidFill>
              <a:srgbClr val="F37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">
            <a:extLst>
              <a:ext uri="{FF2B5EF4-FFF2-40B4-BE49-F238E27FC236}">
                <a16:creationId xmlns:a16="http://schemas.microsoft.com/office/drawing/2014/main" id="{6DF69A53-29A7-7944-9BF1-81ECCE7A0241}"/>
              </a:ext>
            </a:extLst>
          </p:cNvPr>
          <p:cNvSpPr txBox="1">
            <a:spLocks/>
          </p:cNvSpPr>
          <p:nvPr/>
        </p:nvSpPr>
        <p:spPr>
          <a:xfrm>
            <a:off x="914400" y="1963056"/>
            <a:ext cx="3217333" cy="2679152"/>
          </a:xfrm>
          <a:prstGeom prst="rect">
            <a:avLst/>
          </a:prstGeom>
        </p:spPr>
        <p:txBody>
          <a:bodyPr vert="horz" lIns="100584" tIns="50292" rIns="100584" bIns="50292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2" charset="0"/>
              </a:defRPr>
            </a:lvl1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Intermodal Pkwy. Widening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Haslet Rd. &amp; Intermodal Pkwy. Extension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Intermodal Pkwy/ SH 170 Direct Connectors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SH 170 Main Lane Gap Closure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SH 170 Main Lanes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itchFamily="2" charset="77"/>
              </a:rPr>
              <a:t>North Tarrant Express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15FCD0C2-330A-6C4B-B1AD-D46F98D92019}"/>
              </a:ext>
            </a:extLst>
          </p:cNvPr>
          <p:cNvSpPr/>
          <p:nvPr/>
        </p:nvSpPr>
        <p:spPr>
          <a:xfrm>
            <a:off x="10337188" y="3608109"/>
            <a:ext cx="1872786" cy="3258647"/>
          </a:xfrm>
          <a:custGeom>
            <a:avLst/>
            <a:gdLst>
              <a:gd name="connsiteX0" fmla="*/ 1270000 w 1270000"/>
              <a:gd name="connsiteY0" fmla="*/ 0 h 2209800"/>
              <a:gd name="connsiteX1" fmla="*/ 1270000 w 1270000"/>
              <a:gd name="connsiteY1" fmla="*/ 2209800 h 2209800"/>
              <a:gd name="connsiteX2" fmla="*/ 0 w 1270000"/>
              <a:gd name="connsiteY2" fmla="*/ 2209800 h 2209800"/>
              <a:gd name="connsiteX3" fmla="*/ 1270000 w 1270000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" h="2209800">
                <a:moveTo>
                  <a:pt x="1270000" y="0"/>
                </a:moveTo>
                <a:lnTo>
                  <a:pt x="1270000" y="2209800"/>
                </a:lnTo>
                <a:lnTo>
                  <a:pt x="0" y="2209800"/>
                </a:lnTo>
                <a:lnTo>
                  <a:pt x="1270000" y="0"/>
                </a:lnTo>
                <a:close/>
              </a:path>
            </a:pathLst>
          </a:custGeom>
          <a:solidFill>
            <a:srgbClr val="F37E4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44BDE0E1-B7BC-744E-AD23-2E9219AFE81D}"/>
              </a:ext>
            </a:extLst>
          </p:cNvPr>
          <p:cNvSpPr/>
          <p:nvPr/>
        </p:nvSpPr>
        <p:spPr>
          <a:xfrm>
            <a:off x="10923639" y="4642212"/>
            <a:ext cx="1286335" cy="2238221"/>
          </a:xfrm>
          <a:custGeom>
            <a:avLst/>
            <a:gdLst>
              <a:gd name="connsiteX0" fmla="*/ 1270000 w 1270000"/>
              <a:gd name="connsiteY0" fmla="*/ 0 h 2209800"/>
              <a:gd name="connsiteX1" fmla="*/ 1270000 w 1270000"/>
              <a:gd name="connsiteY1" fmla="*/ 2209800 h 2209800"/>
              <a:gd name="connsiteX2" fmla="*/ 0 w 1270000"/>
              <a:gd name="connsiteY2" fmla="*/ 2209800 h 2209800"/>
              <a:gd name="connsiteX3" fmla="*/ 1270000 w 1270000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" h="2209800">
                <a:moveTo>
                  <a:pt x="1270000" y="0"/>
                </a:moveTo>
                <a:lnTo>
                  <a:pt x="1270000" y="2209800"/>
                </a:lnTo>
                <a:lnTo>
                  <a:pt x="0" y="2209800"/>
                </a:lnTo>
                <a:lnTo>
                  <a:pt x="1270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B864126-4F65-4A8B-A14C-428358176908}"/>
              </a:ext>
            </a:extLst>
          </p:cNvPr>
          <p:cNvSpPr txBox="1">
            <a:spLocks/>
          </p:cNvSpPr>
          <p:nvPr/>
        </p:nvSpPr>
        <p:spPr>
          <a:xfrm>
            <a:off x="11393948" y="6298795"/>
            <a:ext cx="6045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BE5C028-BF40-014F-A596-34BE188E1336}" type="slidenum">
              <a:rPr lang="en-US" sz="1400" b="1" smtClean="0">
                <a:latin typeface="+mj-lt"/>
              </a:rPr>
              <a:pPr algn="r"/>
              <a:t>2</a:t>
            </a:fld>
            <a:endParaRPr lang="en-US" sz="1400" b="1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92882F-96C9-1B42-8919-F300132790CF}"/>
              </a:ext>
            </a:extLst>
          </p:cNvPr>
          <p:cNvSpPr txBox="1"/>
          <p:nvPr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 MOBILITY </a:t>
            </a:r>
            <a:r>
              <a:rPr lang="en-US" sz="800" spc="180" dirty="0">
                <a:latin typeface="Montserrat Light" panose="00000400000000000000" pitchFamily="50" charset="0"/>
                <a:cs typeface="Arial" panose="020B0604020202020204" pitchFamily="34" charset="0"/>
              </a:rPr>
              <a:t>INNOVATION</a:t>
            </a:r>
            <a:r>
              <a:rPr lang="en-US" sz="800" spc="180" dirty="0">
                <a:solidFill>
                  <a:schemeClr val="bg1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 </a:t>
            </a:r>
            <a:r>
              <a:rPr lang="en-US" sz="800" spc="180" dirty="0">
                <a:solidFill>
                  <a:srgbClr val="002D72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Z</a:t>
            </a:r>
            <a:r>
              <a:rPr lang="en-US" sz="800" spc="180" dirty="0">
                <a:solidFill>
                  <a:srgbClr val="243570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1452164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24E401E-A340-1385-3886-AE10601C86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2228" y="-876"/>
            <a:ext cx="9619772" cy="6858000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213071B-2DD5-636E-AC08-131CE4A6D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9" r="31290"/>
          <a:stretch/>
        </p:blipFill>
        <p:spPr>
          <a:xfrm>
            <a:off x="-1007533" y="-877"/>
            <a:ext cx="7905348" cy="6858000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6DF69A53-29A7-7944-9BF1-81ECCE7A0241}"/>
              </a:ext>
            </a:extLst>
          </p:cNvPr>
          <p:cNvSpPr txBox="1">
            <a:spLocks/>
          </p:cNvSpPr>
          <p:nvPr/>
        </p:nvSpPr>
        <p:spPr>
          <a:xfrm>
            <a:off x="496415" y="1963056"/>
            <a:ext cx="3635319" cy="2679152"/>
          </a:xfrm>
          <a:prstGeom prst="rect">
            <a:avLst/>
          </a:prstGeom>
        </p:spPr>
        <p:txBody>
          <a:bodyPr vert="horz" lIns="100584" tIns="50292" rIns="100584" bIns="50292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2" charset="0"/>
              </a:defRPr>
            </a:lvl1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Montserrat" pitchFamily="2" charset="77"/>
              </a:rPr>
              <a:t>Integrated Intermodal Container Yard with BNSF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Montserrat" pitchFamily="2" charset="77"/>
              </a:rPr>
              <a:t>Smart Connected Corridor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Montserrat" pitchFamily="2" charset="77"/>
              </a:rPr>
              <a:t>Communications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Montserrat" pitchFamily="2" charset="77"/>
              </a:rPr>
              <a:t>AV Truck Port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Montserrat" pitchFamily="2" charset="77"/>
              </a:rPr>
              <a:t>Resilient Micro-Grid Power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Montserrat" pitchFamily="2" charset="77"/>
              </a:rPr>
              <a:t>Texas Connected Freight Corridor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15FCD0C2-330A-6C4B-B1AD-D46F98D92019}"/>
              </a:ext>
            </a:extLst>
          </p:cNvPr>
          <p:cNvSpPr/>
          <p:nvPr/>
        </p:nvSpPr>
        <p:spPr>
          <a:xfrm>
            <a:off x="10686812" y="3608109"/>
            <a:ext cx="1872786" cy="3258647"/>
          </a:xfrm>
          <a:custGeom>
            <a:avLst/>
            <a:gdLst>
              <a:gd name="connsiteX0" fmla="*/ 1270000 w 1270000"/>
              <a:gd name="connsiteY0" fmla="*/ 0 h 2209800"/>
              <a:gd name="connsiteX1" fmla="*/ 1270000 w 1270000"/>
              <a:gd name="connsiteY1" fmla="*/ 2209800 h 2209800"/>
              <a:gd name="connsiteX2" fmla="*/ 0 w 1270000"/>
              <a:gd name="connsiteY2" fmla="*/ 2209800 h 2209800"/>
              <a:gd name="connsiteX3" fmla="*/ 1270000 w 1270000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" h="2209800">
                <a:moveTo>
                  <a:pt x="1270000" y="0"/>
                </a:moveTo>
                <a:lnTo>
                  <a:pt x="1270000" y="2209800"/>
                </a:lnTo>
                <a:lnTo>
                  <a:pt x="0" y="2209800"/>
                </a:lnTo>
                <a:lnTo>
                  <a:pt x="1270000" y="0"/>
                </a:lnTo>
                <a:close/>
              </a:path>
            </a:pathLst>
          </a:custGeom>
          <a:solidFill>
            <a:srgbClr val="F37E4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44BDE0E1-B7BC-744E-AD23-2E9219AFE81D}"/>
              </a:ext>
            </a:extLst>
          </p:cNvPr>
          <p:cNvSpPr/>
          <p:nvPr/>
        </p:nvSpPr>
        <p:spPr>
          <a:xfrm>
            <a:off x="10923639" y="4642212"/>
            <a:ext cx="1286335" cy="2238221"/>
          </a:xfrm>
          <a:custGeom>
            <a:avLst/>
            <a:gdLst>
              <a:gd name="connsiteX0" fmla="*/ 1270000 w 1270000"/>
              <a:gd name="connsiteY0" fmla="*/ 0 h 2209800"/>
              <a:gd name="connsiteX1" fmla="*/ 1270000 w 1270000"/>
              <a:gd name="connsiteY1" fmla="*/ 2209800 h 2209800"/>
              <a:gd name="connsiteX2" fmla="*/ 0 w 1270000"/>
              <a:gd name="connsiteY2" fmla="*/ 2209800 h 2209800"/>
              <a:gd name="connsiteX3" fmla="*/ 1270000 w 1270000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" h="2209800">
                <a:moveTo>
                  <a:pt x="1270000" y="0"/>
                </a:moveTo>
                <a:lnTo>
                  <a:pt x="1270000" y="2209800"/>
                </a:lnTo>
                <a:lnTo>
                  <a:pt x="0" y="2209800"/>
                </a:lnTo>
                <a:lnTo>
                  <a:pt x="1270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B864126-4F65-4A8B-A14C-428358176908}"/>
              </a:ext>
            </a:extLst>
          </p:cNvPr>
          <p:cNvSpPr txBox="1">
            <a:spLocks/>
          </p:cNvSpPr>
          <p:nvPr/>
        </p:nvSpPr>
        <p:spPr>
          <a:xfrm>
            <a:off x="11393948" y="6298795"/>
            <a:ext cx="6045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BE5C028-BF40-014F-A596-34BE188E1336}" type="slidenum">
              <a:rPr lang="en-US" sz="1400" b="1" smtClean="0">
                <a:latin typeface="+mj-lt"/>
              </a:rPr>
              <a:pPr algn="r"/>
              <a:t>3</a:t>
            </a:fld>
            <a:endParaRPr lang="en-US" sz="1400" b="1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92882F-96C9-1B42-8919-F300132790CF}"/>
              </a:ext>
            </a:extLst>
          </p:cNvPr>
          <p:cNvSpPr txBox="1"/>
          <p:nvPr/>
        </p:nvSpPr>
        <p:spPr>
          <a:xfrm>
            <a:off x="798051" y="6345798"/>
            <a:ext cx="655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80" dirty="0">
                <a:solidFill>
                  <a:schemeClr val="bg1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ALLIANCETEXAS </a:t>
            </a:r>
            <a:r>
              <a:rPr lang="en-US" sz="1100" spc="180" dirty="0">
                <a:solidFill>
                  <a:srgbClr val="74AA4F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/</a:t>
            </a:r>
            <a:r>
              <a:rPr lang="en-US" sz="800" spc="180" dirty="0">
                <a:solidFill>
                  <a:schemeClr val="bg1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 MOBILITY </a:t>
            </a:r>
            <a:r>
              <a:rPr lang="en-US" sz="800" spc="180" dirty="0">
                <a:latin typeface="Montserrat Light" panose="00000400000000000000" pitchFamily="50" charset="0"/>
                <a:cs typeface="Arial" panose="020B0604020202020204" pitchFamily="34" charset="0"/>
              </a:rPr>
              <a:t>INNOVATION</a:t>
            </a:r>
            <a:r>
              <a:rPr lang="en-US" sz="800" spc="180" dirty="0">
                <a:solidFill>
                  <a:schemeClr val="bg1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 </a:t>
            </a:r>
            <a:r>
              <a:rPr lang="en-US" sz="800" spc="180" dirty="0">
                <a:solidFill>
                  <a:srgbClr val="002D72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Z</a:t>
            </a:r>
            <a:r>
              <a:rPr lang="en-US" sz="800" spc="180" dirty="0">
                <a:solidFill>
                  <a:srgbClr val="243570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ONE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03DDDE-F913-7535-7EAA-B5FB81814E28}"/>
              </a:ext>
            </a:extLst>
          </p:cNvPr>
          <p:cNvCxnSpPr>
            <a:cxnSpLocks/>
          </p:cNvCxnSpPr>
          <p:nvPr/>
        </p:nvCxnSpPr>
        <p:spPr>
          <a:xfrm>
            <a:off x="592667" y="1713557"/>
            <a:ext cx="632517" cy="0"/>
          </a:xfrm>
          <a:prstGeom prst="line">
            <a:avLst/>
          </a:prstGeom>
          <a:ln w="38100">
            <a:solidFill>
              <a:srgbClr val="F37E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3AFD6B-35D8-B500-AC4A-C931677AEFD8}"/>
              </a:ext>
            </a:extLst>
          </p:cNvPr>
          <p:cNvSpPr txBox="1"/>
          <p:nvPr/>
        </p:nvSpPr>
        <p:spPr>
          <a:xfrm>
            <a:off x="496415" y="715020"/>
            <a:ext cx="739478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dirty="0">
                <a:solidFill>
                  <a:schemeClr val="bg1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AllianceTexas</a:t>
            </a:r>
            <a:r>
              <a:rPr lang="en-US" sz="31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 Smart Port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48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FB82026F-61E3-7129-E5FB-30E246CA7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362"/>
            <a:ext cx="5592879" cy="23165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EDB1AB4-0CCD-4D27-546F-B752EE8F2102}"/>
              </a:ext>
            </a:extLst>
          </p:cNvPr>
          <p:cNvSpPr txBox="1"/>
          <p:nvPr/>
        </p:nvSpPr>
        <p:spPr>
          <a:xfrm>
            <a:off x="707056" y="2442042"/>
            <a:ext cx="1710673" cy="84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002D72"/>
                </a:solidFill>
                <a:latin typeface="Gotham Medium" panose="02000604030000020004" pitchFamily="2" charset="0"/>
              </a:rPr>
              <a:t>INTEGRATED INTERMODAL CONTAINER YARD WITH BNSF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E26D6E-320E-104A-D786-868C5BC7C68B}"/>
              </a:ext>
            </a:extLst>
          </p:cNvPr>
          <p:cNvSpPr txBox="1"/>
          <p:nvPr/>
        </p:nvSpPr>
        <p:spPr>
          <a:xfrm>
            <a:off x="6298263" y="2442940"/>
            <a:ext cx="1544639" cy="2709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1100" b="1">
                <a:solidFill>
                  <a:srgbClr val="002D72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 dirty="0"/>
              <a:t>AV TRUCK PORT</a:t>
            </a:r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8025F52A-76BE-6D73-AA38-B36FECEFCF57}"/>
              </a:ext>
            </a:extLst>
          </p:cNvPr>
          <p:cNvSpPr/>
          <p:nvPr/>
        </p:nvSpPr>
        <p:spPr>
          <a:xfrm rot="10800000">
            <a:off x="792420" y="5728488"/>
            <a:ext cx="138451" cy="90240"/>
          </a:xfrm>
          <a:prstGeom prst="triangl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8358F33-CA81-2847-337F-AA753B01730F}"/>
              </a:ext>
            </a:extLst>
          </p:cNvPr>
          <p:cNvSpPr txBox="1"/>
          <p:nvPr/>
        </p:nvSpPr>
        <p:spPr>
          <a:xfrm>
            <a:off x="707055" y="849757"/>
            <a:ext cx="5584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F60AC"/>
                </a:solidFill>
                <a:latin typeface="Montserrat SemiBold" pitchFamily="2" charset="77"/>
                <a:cs typeface="Arial" panose="020B0604020202020204" pitchFamily="34" charset="0"/>
              </a:rPr>
              <a:t>Smart Port Progression Plan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210DC5B-29E4-C1B3-4697-A5EB9DFE9DE8}"/>
              </a:ext>
            </a:extLst>
          </p:cNvPr>
          <p:cNvCxnSpPr>
            <a:cxnSpLocks/>
          </p:cNvCxnSpPr>
          <p:nvPr/>
        </p:nvCxnSpPr>
        <p:spPr>
          <a:xfrm flipV="1">
            <a:off x="0" y="2324325"/>
            <a:ext cx="688474" cy="1"/>
          </a:xfrm>
          <a:prstGeom prst="line">
            <a:avLst/>
          </a:prstGeom>
          <a:ln w="38100">
            <a:solidFill>
              <a:srgbClr val="243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FC695C26-622B-CA53-AABC-FCE7D6C48217}"/>
              </a:ext>
            </a:extLst>
          </p:cNvPr>
          <p:cNvSpPr/>
          <p:nvPr/>
        </p:nvSpPr>
        <p:spPr>
          <a:xfrm>
            <a:off x="786985" y="2271317"/>
            <a:ext cx="106017" cy="106017"/>
          </a:xfrm>
          <a:prstGeom prst="ellips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25A9FAE-B579-4185-F02A-593FAC411C6C}"/>
              </a:ext>
            </a:extLst>
          </p:cNvPr>
          <p:cNvSpPr/>
          <p:nvPr/>
        </p:nvSpPr>
        <p:spPr>
          <a:xfrm>
            <a:off x="2653687" y="2271317"/>
            <a:ext cx="106017" cy="106017"/>
          </a:xfrm>
          <a:prstGeom prst="ellips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B27BE94-C980-740D-A84C-034FD20D0DF3}"/>
              </a:ext>
            </a:extLst>
          </p:cNvPr>
          <p:cNvSpPr/>
          <p:nvPr/>
        </p:nvSpPr>
        <p:spPr>
          <a:xfrm>
            <a:off x="4520389" y="2271317"/>
            <a:ext cx="106017" cy="106017"/>
          </a:xfrm>
          <a:prstGeom prst="ellips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1FC2872-4086-8AB9-F8DC-C8F0E72E9FC5}"/>
              </a:ext>
            </a:extLst>
          </p:cNvPr>
          <p:cNvSpPr/>
          <p:nvPr/>
        </p:nvSpPr>
        <p:spPr>
          <a:xfrm>
            <a:off x="10320451" y="2271317"/>
            <a:ext cx="106017" cy="106017"/>
          </a:xfrm>
          <a:prstGeom prst="ellips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6A1422D-A849-6FEA-56EB-288598A879E2}"/>
              </a:ext>
            </a:extLst>
          </p:cNvPr>
          <p:cNvCxnSpPr>
            <a:cxnSpLocks/>
          </p:cNvCxnSpPr>
          <p:nvPr/>
        </p:nvCxnSpPr>
        <p:spPr>
          <a:xfrm flipV="1">
            <a:off x="991511" y="2324325"/>
            <a:ext cx="1563665" cy="1"/>
          </a:xfrm>
          <a:prstGeom prst="line">
            <a:avLst/>
          </a:prstGeom>
          <a:ln w="38100">
            <a:solidFill>
              <a:srgbClr val="243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3C9DF51-B3EF-0BA3-864F-8E3DB88FDF87}"/>
              </a:ext>
            </a:extLst>
          </p:cNvPr>
          <p:cNvCxnSpPr>
            <a:cxnSpLocks/>
          </p:cNvCxnSpPr>
          <p:nvPr/>
        </p:nvCxnSpPr>
        <p:spPr>
          <a:xfrm flipV="1">
            <a:off x="2858213" y="2324325"/>
            <a:ext cx="1563665" cy="1"/>
          </a:xfrm>
          <a:prstGeom prst="line">
            <a:avLst/>
          </a:prstGeom>
          <a:ln w="38100">
            <a:solidFill>
              <a:srgbClr val="243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2EB3B40-D632-3A03-773D-CD80B74C3C17}"/>
              </a:ext>
            </a:extLst>
          </p:cNvPr>
          <p:cNvCxnSpPr>
            <a:cxnSpLocks/>
          </p:cNvCxnSpPr>
          <p:nvPr/>
        </p:nvCxnSpPr>
        <p:spPr>
          <a:xfrm flipV="1">
            <a:off x="8852655" y="2324325"/>
            <a:ext cx="1369285" cy="1"/>
          </a:xfrm>
          <a:prstGeom prst="line">
            <a:avLst/>
          </a:prstGeom>
          <a:ln w="38100">
            <a:solidFill>
              <a:srgbClr val="243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BCE9EA1-5B1E-02BC-0057-C59068B09604}"/>
              </a:ext>
            </a:extLst>
          </p:cNvPr>
          <p:cNvCxnSpPr>
            <a:cxnSpLocks/>
          </p:cNvCxnSpPr>
          <p:nvPr/>
        </p:nvCxnSpPr>
        <p:spPr>
          <a:xfrm>
            <a:off x="10524976" y="2324326"/>
            <a:ext cx="1667024" cy="0"/>
          </a:xfrm>
          <a:prstGeom prst="line">
            <a:avLst/>
          </a:prstGeom>
          <a:ln w="38100">
            <a:solidFill>
              <a:srgbClr val="243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DB428797-B0B6-64FE-14C5-3168DE152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031"/>
            <a:ext cx="12192001" cy="621495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CDAEAD29-FED6-7BA5-779E-586226020F61}"/>
              </a:ext>
            </a:extLst>
          </p:cNvPr>
          <p:cNvSpPr/>
          <p:nvPr/>
        </p:nvSpPr>
        <p:spPr>
          <a:xfrm>
            <a:off x="6387091" y="2271317"/>
            <a:ext cx="106017" cy="106017"/>
          </a:xfrm>
          <a:prstGeom prst="ellips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4BF9A43E-2284-105D-6AD0-CD6027553E78}"/>
              </a:ext>
            </a:extLst>
          </p:cNvPr>
          <p:cNvSpPr/>
          <p:nvPr/>
        </p:nvSpPr>
        <p:spPr>
          <a:xfrm>
            <a:off x="8648130" y="2271317"/>
            <a:ext cx="106017" cy="106017"/>
          </a:xfrm>
          <a:prstGeom prst="ellips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01403E9-4C18-3541-22C4-CEF19A489C15}"/>
              </a:ext>
            </a:extLst>
          </p:cNvPr>
          <p:cNvCxnSpPr>
            <a:cxnSpLocks/>
          </p:cNvCxnSpPr>
          <p:nvPr/>
        </p:nvCxnSpPr>
        <p:spPr>
          <a:xfrm flipV="1">
            <a:off x="4724915" y="2324325"/>
            <a:ext cx="1563665" cy="1"/>
          </a:xfrm>
          <a:prstGeom prst="line">
            <a:avLst/>
          </a:prstGeom>
          <a:ln w="38100">
            <a:solidFill>
              <a:srgbClr val="243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4384B01-B1E2-2ED7-E117-6A580A573A7A}"/>
              </a:ext>
            </a:extLst>
          </p:cNvPr>
          <p:cNvCxnSpPr>
            <a:cxnSpLocks/>
          </p:cNvCxnSpPr>
          <p:nvPr/>
        </p:nvCxnSpPr>
        <p:spPr>
          <a:xfrm flipV="1">
            <a:off x="6591617" y="2324325"/>
            <a:ext cx="1958002" cy="1"/>
          </a:xfrm>
          <a:prstGeom prst="line">
            <a:avLst/>
          </a:prstGeom>
          <a:ln w="38100">
            <a:solidFill>
              <a:srgbClr val="243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2BDB765-FBA1-35DD-11D2-A2D7CD7CF583}"/>
              </a:ext>
            </a:extLst>
          </p:cNvPr>
          <p:cNvSpPr txBox="1"/>
          <p:nvPr/>
        </p:nvSpPr>
        <p:spPr>
          <a:xfrm>
            <a:off x="2560654" y="2458825"/>
            <a:ext cx="1676775" cy="6569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2D72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 sz="1100" dirty="0"/>
              <a:t>SMART CONNECTED CORRIDOR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93D61-4750-762C-F487-3943710D000A}"/>
              </a:ext>
            </a:extLst>
          </p:cNvPr>
          <p:cNvSpPr txBox="1"/>
          <p:nvPr/>
        </p:nvSpPr>
        <p:spPr>
          <a:xfrm>
            <a:off x="4421878" y="2458825"/>
            <a:ext cx="1676775" cy="270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100" b="1" dirty="0">
                <a:solidFill>
                  <a:srgbClr val="002D72"/>
                </a:solidFill>
                <a:latin typeface="Gotham Medium" panose="02000604030000020004" pitchFamily="2" charset="0"/>
              </a:rPr>
              <a:t>COMMUNICATIONS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2935A-6523-9183-4E89-93CC97376FF7}"/>
              </a:ext>
            </a:extLst>
          </p:cNvPr>
          <p:cNvSpPr txBox="1"/>
          <p:nvPr/>
        </p:nvSpPr>
        <p:spPr>
          <a:xfrm>
            <a:off x="8612002" y="2442042"/>
            <a:ext cx="1505587" cy="850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100" b="1" dirty="0">
                <a:solidFill>
                  <a:srgbClr val="002D72"/>
                </a:solidFill>
                <a:latin typeface="Gotham Medium" panose="02000604030000020004" pitchFamily="2" charset="0"/>
              </a:rPr>
              <a:t>RESILIENT MICRO-GRID POWER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88A8C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B7BBE-183D-1A82-53B1-CBD4DBF2533B}"/>
              </a:ext>
            </a:extLst>
          </p:cNvPr>
          <p:cNvSpPr txBox="1"/>
          <p:nvPr/>
        </p:nvSpPr>
        <p:spPr>
          <a:xfrm>
            <a:off x="10232221" y="2458825"/>
            <a:ext cx="1861223" cy="463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002D72"/>
                </a:solidFill>
                <a:latin typeface="Gotham Medium" panose="02000604030000020004" pitchFamily="2" charset="0"/>
              </a:rPr>
              <a:t>TEXAS CONNECTED FREIGHT CORRIDOR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E1A4E-61DA-468E-8CCE-6168923B95CD}"/>
              </a:ext>
            </a:extLst>
          </p:cNvPr>
          <p:cNvSpPr txBox="1"/>
          <p:nvPr/>
        </p:nvSpPr>
        <p:spPr>
          <a:xfrm>
            <a:off x="2555176" y="3218742"/>
            <a:ext cx="1651334" cy="200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PURPOSE: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solidFill>
                  <a:srgbClr val="888A8C"/>
                </a:solidFill>
              </a:rPr>
              <a:t>15-mile corridor supporting V2X technologies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solidFill>
                  <a:srgbClr val="888A8C"/>
                </a:solidFill>
              </a:rPr>
              <a:t>Enhanced supply chain efficiency, safety &amp; resiliency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solidFill>
                  <a:srgbClr val="888A8C"/>
                </a:solidFill>
              </a:rPr>
              <a:t>Integration into TCFC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88A8C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PARTNERS: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F79F3-F968-9D3B-23A4-D756E9A76828}"/>
              </a:ext>
            </a:extLst>
          </p:cNvPr>
          <p:cNvSpPr txBox="1"/>
          <p:nvPr/>
        </p:nvSpPr>
        <p:spPr>
          <a:xfrm>
            <a:off x="4416417" y="2838620"/>
            <a:ext cx="1572461" cy="2185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PURPOSE:</a:t>
            </a:r>
            <a:endParaRPr lang="en-US" sz="1000" dirty="0">
              <a:solidFill>
                <a:srgbClr val="888A8C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Provide long-term comms capacity across Alliance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Support public &amp; private 5G deployments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Fiber backbone for AV tech deployments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88A8C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PARTNERS: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39A3D8-7037-C599-E7C8-2CD99493BD3D}"/>
              </a:ext>
            </a:extLst>
          </p:cNvPr>
          <p:cNvSpPr txBox="1"/>
          <p:nvPr/>
        </p:nvSpPr>
        <p:spPr>
          <a:xfrm>
            <a:off x="6295673" y="2837792"/>
            <a:ext cx="1609938" cy="2360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Regional node supporting long- and short-haul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Truck &amp; container queuing and hand-offs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Data hub with alternative fueling capabilities</a:t>
            </a:r>
          </a:p>
          <a:p>
            <a:endParaRPr lang="en-US" dirty="0"/>
          </a:p>
          <a:p>
            <a:r>
              <a:rPr lang="en-US" dirty="0"/>
              <a:t>PARTNERS: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5F410-53FB-0060-B841-63410A7B4131}"/>
              </a:ext>
            </a:extLst>
          </p:cNvPr>
          <p:cNvSpPr txBox="1"/>
          <p:nvPr/>
        </p:nvSpPr>
        <p:spPr>
          <a:xfrm>
            <a:off x="8612002" y="3213541"/>
            <a:ext cx="1609938" cy="2185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PURPOSE: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Solve energy capacity gaps for strategic industries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Create resiliency and reliability to grid power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Manage energy demand spikes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88A8C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PARTNERS: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F88DF8-2AEF-FFD3-C9BE-BFE546573A0B}"/>
              </a:ext>
            </a:extLst>
          </p:cNvPr>
          <p:cNvSpPr txBox="1"/>
          <p:nvPr/>
        </p:nvSpPr>
        <p:spPr>
          <a:xfrm>
            <a:off x="10263336" y="3032475"/>
            <a:ext cx="1767518" cy="2360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PURPOSE: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Integrate Smart Corridor to TCFC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Optimize border-to-border freight with one of the nation’s top 50 in-land ports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Leverage AV technologies to support nation’s supply chain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88A8C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PARTNERS: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0E833F-53FB-64E7-C3F5-65D9B5DA8217}"/>
              </a:ext>
            </a:extLst>
          </p:cNvPr>
          <p:cNvSpPr txBox="1"/>
          <p:nvPr/>
        </p:nvSpPr>
        <p:spPr>
          <a:xfrm>
            <a:off x="698707" y="3379610"/>
            <a:ext cx="1690774" cy="2360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888A8C"/>
                </a:solidFill>
              </a:rPr>
              <a:t>PURPOSE: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88A8C"/>
              </a:solidFill>
              <a:effectLst/>
              <a:uLnTx/>
              <a:uFillTx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Direct, private </a:t>
            </a:r>
            <a:r>
              <a:rPr lang="en-US" sz="1000" dirty="0">
                <a:solidFill>
                  <a:srgbClr val="888A8C"/>
                </a:solidFill>
              </a:rPr>
              <a:t>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onnection to BNSF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Optimized container </a:t>
            </a:r>
            <a:r>
              <a:rPr lang="en-US" sz="1000" dirty="0">
                <a:solidFill>
                  <a:srgbClr val="888A8C"/>
                </a:solidFill>
              </a:rPr>
              <a:t>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ovements to industrial </a:t>
            </a:r>
            <a:r>
              <a:rPr lang="en-US" sz="1000" dirty="0">
                <a:solidFill>
                  <a:srgbClr val="888A8C"/>
                </a:solidFill>
              </a:rPr>
              <a:t>p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latform</a:t>
            </a:r>
          </a:p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Reduction in regional traffic congestion and emissions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88A8C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</a:rPr>
              <a:t>PARTNERS:</a:t>
            </a:r>
          </a:p>
        </p:txBody>
      </p:sp>
      <p:sp>
        <p:nvSpPr>
          <p:cNvPr id="27" name="Triangle 62">
            <a:extLst>
              <a:ext uri="{FF2B5EF4-FFF2-40B4-BE49-F238E27FC236}">
                <a16:creationId xmlns:a16="http://schemas.microsoft.com/office/drawing/2014/main" id="{12D270A5-0931-A81A-880D-4B5CBB19B255}"/>
              </a:ext>
            </a:extLst>
          </p:cNvPr>
          <p:cNvSpPr/>
          <p:nvPr/>
        </p:nvSpPr>
        <p:spPr>
          <a:xfrm rot="10800000">
            <a:off x="2653687" y="5209347"/>
            <a:ext cx="138451" cy="90240"/>
          </a:xfrm>
          <a:prstGeom prst="triangl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riangle 62">
            <a:extLst>
              <a:ext uri="{FF2B5EF4-FFF2-40B4-BE49-F238E27FC236}">
                <a16:creationId xmlns:a16="http://schemas.microsoft.com/office/drawing/2014/main" id="{FA218EA8-0B0C-CEA8-B086-884BF9BF4641}"/>
              </a:ext>
            </a:extLst>
          </p:cNvPr>
          <p:cNvSpPr/>
          <p:nvPr/>
        </p:nvSpPr>
        <p:spPr>
          <a:xfrm rot="10800000">
            <a:off x="4511111" y="4993827"/>
            <a:ext cx="138451" cy="90240"/>
          </a:xfrm>
          <a:prstGeom prst="triangl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riangle 62">
            <a:extLst>
              <a:ext uri="{FF2B5EF4-FFF2-40B4-BE49-F238E27FC236}">
                <a16:creationId xmlns:a16="http://schemas.microsoft.com/office/drawing/2014/main" id="{ED1F4C90-99F2-846C-3468-A4D30C585215}"/>
              </a:ext>
            </a:extLst>
          </p:cNvPr>
          <p:cNvSpPr/>
          <p:nvPr/>
        </p:nvSpPr>
        <p:spPr>
          <a:xfrm rot="10800000">
            <a:off x="8714204" y="5369756"/>
            <a:ext cx="138451" cy="90240"/>
          </a:xfrm>
          <a:prstGeom prst="triangl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riangle 62">
            <a:extLst>
              <a:ext uri="{FF2B5EF4-FFF2-40B4-BE49-F238E27FC236}">
                <a16:creationId xmlns:a16="http://schemas.microsoft.com/office/drawing/2014/main" id="{C24EE26A-9F78-24F2-A5FC-A8CBAFF0FFDA}"/>
              </a:ext>
            </a:extLst>
          </p:cNvPr>
          <p:cNvSpPr/>
          <p:nvPr/>
        </p:nvSpPr>
        <p:spPr>
          <a:xfrm rot="10800000">
            <a:off x="10370457" y="5369756"/>
            <a:ext cx="138451" cy="90240"/>
          </a:xfrm>
          <a:prstGeom prst="triangl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angle 62">
            <a:extLst>
              <a:ext uri="{FF2B5EF4-FFF2-40B4-BE49-F238E27FC236}">
                <a16:creationId xmlns:a16="http://schemas.microsoft.com/office/drawing/2014/main" id="{84154C6D-E86A-7288-B1CE-D6935D1B0C09}"/>
              </a:ext>
            </a:extLst>
          </p:cNvPr>
          <p:cNvSpPr/>
          <p:nvPr/>
        </p:nvSpPr>
        <p:spPr>
          <a:xfrm rot="10800000">
            <a:off x="6387091" y="5194840"/>
            <a:ext cx="138451" cy="90240"/>
          </a:xfrm>
          <a:prstGeom prst="triangle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CAEB5197-63A8-B685-12EF-4A8695EAB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44" y="5939096"/>
            <a:ext cx="642091" cy="158889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7AD04A5A-375A-9101-E34E-63F8B9D6B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38" y="6210001"/>
            <a:ext cx="665302" cy="124910"/>
          </a:xfrm>
          <a:prstGeom prst="rect">
            <a:avLst/>
          </a:prstGeom>
        </p:spPr>
      </p:pic>
      <p:pic>
        <p:nvPicPr>
          <p:cNvPr id="40" name="Picture 2" descr="Press Materials - Cavnue">
            <a:extLst>
              <a:ext uri="{FF2B5EF4-FFF2-40B4-BE49-F238E27FC236}">
                <a16:creationId xmlns:a16="http://schemas.microsoft.com/office/drawing/2014/main" id="{47A56A20-F289-6DE7-EC5D-A4AC75776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80"/>
          <a:stretch/>
        </p:blipFill>
        <p:spPr bwMode="auto">
          <a:xfrm>
            <a:off x="1490419" y="5915945"/>
            <a:ext cx="707616" cy="2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BF9D0409-B8DC-DA9E-ED78-C15F43E83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246" y="5415955"/>
            <a:ext cx="642091" cy="158889"/>
          </a:xfrm>
          <a:prstGeom prst="rect">
            <a:avLst/>
          </a:prstGeom>
        </p:spPr>
      </p:pic>
      <p:pic>
        <p:nvPicPr>
          <p:cNvPr id="45" name="Picture 8" descr="Tri-County Electric Cooperative, Inc. - Login">
            <a:extLst>
              <a:ext uri="{FF2B5EF4-FFF2-40B4-BE49-F238E27FC236}">
                <a16:creationId xmlns:a16="http://schemas.microsoft.com/office/drawing/2014/main" id="{F2C738D2-1600-28CF-19A8-B5C7F5849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 b="-5623"/>
          <a:stretch/>
        </p:blipFill>
        <p:spPr bwMode="auto">
          <a:xfrm>
            <a:off x="9436766" y="5761878"/>
            <a:ext cx="362255" cy="2750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Technology Design Services - Telios">
            <a:extLst>
              <a:ext uri="{FF2B5EF4-FFF2-40B4-BE49-F238E27FC236}">
                <a16:creationId xmlns:a16="http://schemas.microsoft.com/office/drawing/2014/main" id="{95961128-3499-97E3-B68E-B7E67756B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8312" y="5761878"/>
            <a:ext cx="305680" cy="2750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Contact CoServ – CoServ">
            <a:extLst>
              <a:ext uri="{FF2B5EF4-FFF2-40B4-BE49-F238E27FC236}">
                <a16:creationId xmlns:a16="http://schemas.microsoft.com/office/drawing/2014/main" id="{5FAD3045-601C-7AAF-2C24-75872600A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5299" y="6087447"/>
            <a:ext cx="526478" cy="1219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Oncor Logo PNG Transparent &amp; SVG Vector - Freebie Supply">
            <a:extLst>
              <a:ext uri="{FF2B5EF4-FFF2-40B4-BE49-F238E27FC236}">
                <a16:creationId xmlns:a16="http://schemas.microsoft.com/office/drawing/2014/main" id="{36D86D05-E970-4AFF-06B9-ACC085095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043136" y="5722172"/>
            <a:ext cx="354486" cy="3544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Text&#10;&#10;Description automatically generated">
            <a:extLst>
              <a:ext uri="{FF2B5EF4-FFF2-40B4-BE49-F238E27FC236}">
                <a16:creationId xmlns:a16="http://schemas.microsoft.com/office/drawing/2014/main" id="{C4E87923-F214-EB9C-5B75-9F242971E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726" y="5178699"/>
            <a:ext cx="642091" cy="158889"/>
          </a:xfrm>
          <a:prstGeom prst="rect">
            <a:avLst/>
          </a:prstGeom>
        </p:spPr>
      </p:pic>
      <p:pic>
        <p:nvPicPr>
          <p:cNvPr id="101" name="Picture 4">
            <a:extLst>
              <a:ext uri="{FF2B5EF4-FFF2-40B4-BE49-F238E27FC236}">
                <a16:creationId xmlns:a16="http://schemas.microsoft.com/office/drawing/2014/main" id="{CDD9A77D-1CC9-5D94-4D02-77EFDC1A4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78" y="5776793"/>
            <a:ext cx="559151" cy="1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 descr="Text&#10;&#10;Description automatically generated">
            <a:extLst>
              <a:ext uri="{FF2B5EF4-FFF2-40B4-BE49-F238E27FC236}">
                <a16:creationId xmlns:a16="http://schemas.microsoft.com/office/drawing/2014/main" id="{DC08CBB2-1005-16D9-E0A5-1932E9536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075" y="5522238"/>
            <a:ext cx="642091" cy="158889"/>
          </a:xfrm>
          <a:prstGeom prst="rect">
            <a:avLst/>
          </a:prstGeom>
        </p:spPr>
      </p:pic>
      <p:pic>
        <p:nvPicPr>
          <p:cNvPr id="104" name="Picture 6" descr="Txdot Logos">
            <a:extLst>
              <a:ext uri="{FF2B5EF4-FFF2-40B4-BE49-F238E27FC236}">
                <a16:creationId xmlns:a16="http://schemas.microsoft.com/office/drawing/2014/main" id="{34374BDD-EDCE-A373-155B-4E75D8A7E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r="13877"/>
          <a:stretch/>
        </p:blipFill>
        <p:spPr bwMode="auto">
          <a:xfrm>
            <a:off x="11124785" y="5518305"/>
            <a:ext cx="336972" cy="24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 descr="Text&#10;&#10;Description automatically generated">
            <a:extLst>
              <a:ext uri="{FF2B5EF4-FFF2-40B4-BE49-F238E27FC236}">
                <a16:creationId xmlns:a16="http://schemas.microsoft.com/office/drawing/2014/main" id="{0156615E-324F-52D0-4516-E07234595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520" y="5564573"/>
            <a:ext cx="642091" cy="158889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1DCFA7D-A194-FF4D-3012-84E6F86680AA}"/>
              </a:ext>
            </a:extLst>
          </p:cNvPr>
          <p:cNvCxnSpPr>
            <a:cxnSpLocks/>
          </p:cNvCxnSpPr>
          <p:nvPr/>
        </p:nvCxnSpPr>
        <p:spPr>
          <a:xfrm>
            <a:off x="789151" y="3352092"/>
            <a:ext cx="444910" cy="0"/>
          </a:xfrm>
          <a:prstGeom prst="line">
            <a:avLst/>
          </a:prstGeom>
          <a:ln w="38100">
            <a:solidFill>
              <a:srgbClr val="FF7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57C202F-A164-2520-B1B9-4E25EC5CBF7B}"/>
              </a:ext>
            </a:extLst>
          </p:cNvPr>
          <p:cNvCxnSpPr>
            <a:cxnSpLocks/>
          </p:cNvCxnSpPr>
          <p:nvPr/>
        </p:nvCxnSpPr>
        <p:spPr>
          <a:xfrm>
            <a:off x="2633506" y="3184217"/>
            <a:ext cx="444910" cy="0"/>
          </a:xfrm>
          <a:prstGeom prst="line">
            <a:avLst/>
          </a:prstGeom>
          <a:ln w="38100">
            <a:solidFill>
              <a:srgbClr val="FF7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D46AB0F-9949-F73B-21CB-F4EB9B4D65A2}"/>
              </a:ext>
            </a:extLst>
          </p:cNvPr>
          <p:cNvCxnSpPr>
            <a:cxnSpLocks/>
          </p:cNvCxnSpPr>
          <p:nvPr/>
        </p:nvCxnSpPr>
        <p:spPr>
          <a:xfrm>
            <a:off x="4511110" y="2801752"/>
            <a:ext cx="444910" cy="0"/>
          </a:xfrm>
          <a:prstGeom prst="line">
            <a:avLst/>
          </a:prstGeom>
          <a:ln w="38100">
            <a:solidFill>
              <a:srgbClr val="FF7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E50FA2F-41B3-5EBC-3E43-9135B8E6F1C1}"/>
              </a:ext>
            </a:extLst>
          </p:cNvPr>
          <p:cNvCxnSpPr>
            <a:cxnSpLocks/>
          </p:cNvCxnSpPr>
          <p:nvPr/>
        </p:nvCxnSpPr>
        <p:spPr>
          <a:xfrm>
            <a:off x="8689098" y="3184217"/>
            <a:ext cx="444910" cy="0"/>
          </a:xfrm>
          <a:prstGeom prst="line">
            <a:avLst/>
          </a:prstGeom>
          <a:ln w="38100">
            <a:solidFill>
              <a:srgbClr val="FF7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978EEF7-43DD-6A42-049B-A52A90C75AD7}"/>
              </a:ext>
            </a:extLst>
          </p:cNvPr>
          <p:cNvCxnSpPr>
            <a:cxnSpLocks/>
          </p:cNvCxnSpPr>
          <p:nvPr/>
        </p:nvCxnSpPr>
        <p:spPr>
          <a:xfrm>
            <a:off x="10320451" y="3005733"/>
            <a:ext cx="444910" cy="0"/>
          </a:xfrm>
          <a:prstGeom prst="line">
            <a:avLst/>
          </a:prstGeom>
          <a:ln w="38100">
            <a:solidFill>
              <a:srgbClr val="FF7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A7CFEDA-2FA6-312F-BB1B-6080D26131ED}"/>
              </a:ext>
            </a:extLst>
          </p:cNvPr>
          <p:cNvCxnSpPr>
            <a:cxnSpLocks/>
          </p:cNvCxnSpPr>
          <p:nvPr/>
        </p:nvCxnSpPr>
        <p:spPr>
          <a:xfrm>
            <a:off x="6382362" y="2801752"/>
            <a:ext cx="444910" cy="0"/>
          </a:xfrm>
          <a:prstGeom prst="line">
            <a:avLst/>
          </a:prstGeom>
          <a:ln w="38100">
            <a:solidFill>
              <a:srgbClr val="FF7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Press Materials - Cavnue">
            <a:extLst>
              <a:ext uri="{FF2B5EF4-FFF2-40B4-BE49-F238E27FC236}">
                <a16:creationId xmlns:a16="http://schemas.microsoft.com/office/drawing/2014/main" id="{747C670A-DE9F-E0E3-B5E3-3D939AAE4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80"/>
          <a:stretch/>
        </p:blipFill>
        <p:spPr bwMode="auto">
          <a:xfrm>
            <a:off x="3326271" y="5398381"/>
            <a:ext cx="707616" cy="2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orth Central Texas Council of Governments - Home">
            <a:extLst>
              <a:ext uri="{FF2B5EF4-FFF2-40B4-BE49-F238E27FC236}">
                <a16:creationId xmlns:a16="http://schemas.microsoft.com/office/drawing/2014/main" id="{6524E5D3-CE45-8C64-590D-58A3B8F36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50" y="5673083"/>
            <a:ext cx="705555" cy="11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xdot Logos">
            <a:extLst>
              <a:ext uri="{FF2B5EF4-FFF2-40B4-BE49-F238E27FC236}">
                <a16:creationId xmlns:a16="http://schemas.microsoft.com/office/drawing/2014/main" id="{7A8CDFF5-E485-D0DA-0B49-3A8ACE4DB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r="13877"/>
          <a:stretch/>
        </p:blipFill>
        <p:spPr bwMode="auto">
          <a:xfrm>
            <a:off x="3518182" y="5633147"/>
            <a:ext cx="336972" cy="24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rand &amp; Media Assets | T‑Mobile Newsroom">
            <a:extLst>
              <a:ext uri="{FF2B5EF4-FFF2-40B4-BE49-F238E27FC236}">
                <a16:creationId xmlns:a16="http://schemas.microsoft.com/office/drawing/2014/main" id="{5A635E41-AB46-4E4D-B5D0-B18F0DE9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43" y="5389788"/>
            <a:ext cx="322300" cy="14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T&amp;T - Home | Facebook">
            <a:extLst>
              <a:ext uri="{FF2B5EF4-FFF2-40B4-BE49-F238E27FC236}">
                <a16:creationId xmlns:a16="http://schemas.microsoft.com/office/drawing/2014/main" id="{2C633775-9728-1C96-F35F-F50D038C5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8857" r="8857" b="8857"/>
          <a:stretch/>
        </p:blipFill>
        <p:spPr bwMode="auto">
          <a:xfrm>
            <a:off x="5250867" y="5160541"/>
            <a:ext cx="199520" cy="19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1B4D0DCA-08DB-2E9E-BBEF-40256FE86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27" y="5428380"/>
            <a:ext cx="429111" cy="11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erizon Logo transparent PNG - StickPNG">
            <a:extLst>
              <a:ext uri="{FF2B5EF4-FFF2-40B4-BE49-F238E27FC236}">
                <a16:creationId xmlns:a16="http://schemas.microsoft.com/office/drawing/2014/main" id="{C860A88D-FB33-6EFA-DEDE-7F4333D4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96" y="5565322"/>
            <a:ext cx="475811" cy="1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FEAF94-609A-DD91-0FC5-7164E9E445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4453" y="5536845"/>
            <a:ext cx="470012" cy="1264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E7F88F-D14F-D6EF-4193-D076FB63017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6543478" y="5589379"/>
            <a:ext cx="399335" cy="3993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65FD71-09E1-29D9-8A48-CCAB560ED33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53687" y="5903186"/>
            <a:ext cx="663887" cy="757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F204A18-A3EE-E5D3-6E98-59996913093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44094" y="6196756"/>
            <a:ext cx="663887" cy="75700"/>
          </a:xfrm>
          <a:prstGeom prst="rect">
            <a:avLst/>
          </a:prstGeom>
        </p:spPr>
      </p:pic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E0A0B8B8-D505-4A72-4BEE-4B965E9E3FEC}"/>
              </a:ext>
            </a:extLst>
          </p:cNvPr>
          <p:cNvSpPr txBox="1">
            <a:spLocks/>
          </p:cNvSpPr>
          <p:nvPr/>
        </p:nvSpPr>
        <p:spPr>
          <a:xfrm>
            <a:off x="11393948" y="6298795"/>
            <a:ext cx="6045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BE5C028-BF40-014F-A596-34BE188E1336}" type="slidenum">
              <a:rPr lang="en-US" sz="1400" b="1" smtClean="0">
                <a:latin typeface="+mj-lt"/>
              </a:rPr>
              <a:pPr algn="r"/>
              <a:t>4</a:t>
            </a:fld>
            <a:endParaRPr lang="en-US" sz="1400" b="1" dirty="0">
              <a:latin typeface="+mj-lt"/>
            </a:endParaRPr>
          </a:p>
        </p:txBody>
      </p:sp>
      <p:pic>
        <p:nvPicPr>
          <p:cNvPr id="52" name="Picture 6" descr="Txdot Logos">
            <a:extLst>
              <a:ext uri="{FF2B5EF4-FFF2-40B4-BE49-F238E27FC236}">
                <a16:creationId xmlns:a16="http://schemas.microsoft.com/office/drawing/2014/main" id="{CD3B36CF-7A7C-3663-6084-D6F2A6C2B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r="13877"/>
          <a:stretch/>
        </p:blipFill>
        <p:spPr bwMode="auto">
          <a:xfrm>
            <a:off x="7162573" y="5348383"/>
            <a:ext cx="336972" cy="24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Text&#10;&#10;Description automatically generated">
            <a:extLst>
              <a:ext uri="{FF2B5EF4-FFF2-40B4-BE49-F238E27FC236}">
                <a16:creationId xmlns:a16="http://schemas.microsoft.com/office/drawing/2014/main" id="{6F9BD684-2347-E689-0A86-76FAACD0D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308" y="5394651"/>
            <a:ext cx="642091" cy="158889"/>
          </a:xfrm>
          <a:prstGeom prst="rect">
            <a:avLst/>
          </a:prstGeom>
        </p:spPr>
      </p:pic>
      <p:pic>
        <p:nvPicPr>
          <p:cNvPr id="54" name="Picture 4" descr="North Central Texas Council of Governments - Home">
            <a:extLst>
              <a:ext uri="{FF2B5EF4-FFF2-40B4-BE49-F238E27FC236}">
                <a16:creationId xmlns:a16="http://schemas.microsoft.com/office/drawing/2014/main" id="{23311298-1C62-20FD-FFBA-E1222F8F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509" y="5702280"/>
            <a:ext cx="705555" cy="11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255610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Styles">
  <a:themeElements>
    <a:clrScheme name="ATX new standard">
      <a:dk1>
        <a:srgbClr val="002D72"/>
      </a:dk1>
      <a:lt1>
        <a:srgbClr val="FFFFFF"/>
      </a:lt1>
      <a:dk2>
        <a:srgbClr val="908E87"/>
      </a:dk2>
      <a:lt2>
        <a:srgbClr val="E7E6E6"/>
      </a:lt2>
      <a:accent1>
        <a:srgbClr val="005EB8"/>
      </a:accent1>
      <a:accent2>
        <a:srgbClr val="74AA50"/>
      </a:accent2>
      <a:accent3>
        <a:srgbClr val="FF7F41"/>
      </a:accent3>
      <a:accent4>
        <a:srgbClr val="908E87"/>
      </a:accent4>
      <a:accent5>
        <a:srgbClr val="002D72"/>
      </a:accent5>
      <a:accent6>
        <a:srgbClr val="FFFFFF"/>
      </a:accent6>
      <a:hlink>
        <a:srgbClr val="002D72"/>
      </a:hlink>
      <a:folHlink>
        <a:srgbClr val="002D72"/>
      </a:folHlink>
    </a:clrScheme>
    <a:fontScheme name="ATX/HW Standard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11731</TotalTime>
  <Words>237</Words>
  <Application>Microsoft Office PowerPoint</Application>
  <PresentationFormat>Widescreen</PresentationFormat>
  <Paragraphs>65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Montserrat SemiBold</vt:lpstr>
      <vt:lpstr>Montserrat Light</vt:lpstr>
      <vt:lpstr>Gotham Medium</vt:lpstr>
      <vt:lpstr>Montserrat</vt:lpstr>
      <vt:lpstr>Calibri</vt:lpstr>
      <vt:lpstr>Arial</vt:lpstr>
      <vt:lpstr>Master Slide Styles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Royce Butler</dc:creator>
  <cp:lastModifiedBy>Collin Yoxall</cp:lastModifiedBy>
  <cp:revision>402</cp:revision>
  <cp:lastPrinted>2020-11-30T17:33:56Z</cp:lastPrinted>
  <dcterms:created xsi:type="dcterms:W3CDTF">2020-09-14T19:36:31Z</dcterms:created>
  <dcterms:modified xsi:type="dcterms:W3CDTF">2023-02-16T15:09:57Z</dcterms:modified>
</cp:coreProperties>
</file>